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58" r:id="rId6"/>
    <p:sldId id="259" r:id="rId7"/>
    <p:sldId id="260" r:id="rId8"/>
    <p:sldId id="262" r:id="rId9"/>
    <p:sldId id="275" r:id="rId10"/>
    <p:sldId id="276" r:id="rId11"/>
    <p:sldId id="277" r:id="rId12"/>
    <p:sldId id="278" r:id="rId13"/>
    <p:sldId id="279" r:id="rId14"/>
    <p:sldId id="284" r:id="rId15"/>
    <p:sldId id="267" r:id="rId16"/>
    <p:sldId id="265" r:id="rId17"/>
    <p:sldId id="283" r:id="rId18"/>
    <p:sldId id="268" r:id="rId19"/>
    <p:sldId id="280" r:id="rId20"/>
    <p:sldId id="281" r:id="rId21"/>
    <p:sldId id="282" r:id="rId22"/>
    <p:sldId id="269" r:id="rId23"/>
    <p:sldId id="270" r:id="rId24"/>
    <p:sldId id="261" r:id="rId25"/>
    <p:sldId id="273" r:id="rId26"/>
    <p:sldId id="274" r:id="rId27"/>
    <p:sldId id="271"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50" d="100"/>
          <a:sy n="50" d="100"/>
        </p:scale>
        <p:origin x="-1092" y="-540"/>
      </p:cViewPr>
      <p:guideLst>
        <p:guide orient="horz" pos="2160"/>
        <p:guide pos="2880"/>
      </p:guideLst>
    </p:cSldViewPr>
  </p:slideViewPr>
  <p:outlineViewPr>
    <p:cViewPr>
      <p:scale>
        <a:sx n="33" d="100"/>
        <a:sy n="33" d="100"/>
      </p:scale>
      <p:origin x="30" y="1986"/>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3A05B8-AA3E-4C47-8D14-9402DC90D7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F7993E38-F001-41DD-99A1-E5DDB6DFD644}" type="datetimeFigureOut">
              <a:rPr lang="en-US" smtClean="0"/>
              <a:pPr/>
              <a:t>11/27/2013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3A05B8-AA3E-4C47-8D14-9402DC90D766}"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7993E38-F001-41DD-99A1-E5DDB6DFD644}" type="datetimeFigureOut">
              <a:rPr lang="en-US" smtClean="0"/>
              <a:pPr/>
              <a:t>11/27/2013</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D3A05B8-AA3E-4C47-8D14-9402DC90D76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STD’s/STI’S</a:t>
            </a:r>
            <a:endParaRPr lang="en-US" sz="4800" dirty="0"/>
          </a:p>
        </p:txBody>
      </p:sp>
      <p:sp>
        <p:nvSpPr>
          <p:cNvPr id="3" name="Subtitle 2"/>
          <p:cNvSpPr>
            <a:spLocks noGrp="1"/>
          </p:cNvSpPr>
          <p:nvPr>
            <p:ph type="subTitle" idx="1"/>
          </p:nvPr>
        </p:nvSpPr>
        <p:spPr/>
        <p:txBody>
          <a:bodyPr>
            <a:normAutofit/>
          </a:bodyPr>
          <a:lstStyle/>
          <a:p>
            <a:r>
              <a:rPr lang="en-US" sz="4800" dirty="0" smtClean="0"/>
              <a:t>HIV</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6286" y="242021"/>
            <a:ext cx="4350905" cy="3263179"/>
          </a:xfrm>
          <a:prstGeom prst="rect">
            <a:avLst/>
          </a:prstGeom>
        </p:spPr>
      </p:pic>
    </p:spTree>
    <p:extLst>
      <p:ext uri="{BB962C8B-B14F-4D97-AF65-F5344CB8AC3E}">
        <p14:creationId xmlns:p14="http://schemas.microsoft.com/office/powerpoint/2010/main" xmlns="" val="281994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8153400" cy="369332"/>
          </a:xfrm>
          <a:prstGeom prst="rect">
            <a:avLst/>
          </a:prstGeom>
          <a:noFill/>
        </p:spPr>
        <p:txBody>
          <a:bodyPr wrap="square" rtlCol="0">
            <a:spAutoFit/>
          </a:bodyPr>
          <a:lstStyle/>
          <a:p>
            <a:r>
              <a:rPr lang="en-US" dirty="0" smtClean="0"/>
              <a:t>j</a:t>
            </a:r>
            <a:endParaRPr lang="en-US" dirty="0"/>
          </a:p>
        </p:txBody>
      </p:sp>
      <p:sp>
        <p:nvSpPr>
          <p:cNvPr id="5" name="TextBox 4"/>
          <p:cNvSpPr txBox="1"/>
          <p:nvPr/>
        </p:nvSpPr>
        <p:spPr>
          <a:xfrm>
            <a:off x="381000" y="304800"/>
            <a:ext cx="8610600" cy="5324535"/>
          </a:xfrm>
          <a:prstGeom prst="rect">
            <a:avLst/>
          </a:prstGeom>
          <a:noFill/>
        </p:spPr>
        <p:txBody>
          <a:bodyPr wrap="square" rtlCol="0">
            <a:spAutoFit/>
          </a:bodyPr>
          <a:lstStyle/>
          <a:p>
            <a:r>
              <a:rPr lang="en-US" sz="2000" dirty="0" smtClean="0"/>
              <a:t>3. Who is most likely to get infected with HIV? </a:t>
            </a:r>
          </a:p>
          <a:p>
            <a:r>
              <a:rPr lang="en-US" sz="2000" dirty="0" smtClean="0"/>
              <a:t>a. People who have unprotected sex. </a:t>
            </a:r>
          </a:p>
          <a:p>
            <a:r>
              <a:rPr lang="en-US" sz="2000" dirty="0" smtClean="0"/>
              <a:t>b. Gay men. </a:t>
            </a:r>
          </a:p>
          <a:p>
            <a:r>
              <a:rPr lang="en-US" sz="2000" dirty="0" smtClean="0"/>
              <a:t>c. People who donate blood. </a:t>
            </a:r>
          </a:p>
          <a:p>
            <a:r>
              <a:rPr lang="en-US" sz="2000" dirty="0" smtClean="0"/>
              <a:t>d. People who get blood transfusions from donors. </a:t>
            </a:r>
          </a:p>
          <a:p>
            <a:endParaRPr lang="en-US" sz="2000" dirty="0" smtClean="0"/>
          </a:p>
          <a:p>
            <a:r>
              <a:rPr lang="en-US" sz="2000" dirty="0" smtClean="0"/>
              <a:t>4. What do people with HIV look like? </a:t>
            </a:r>
          </a:p>
          <a:p>
            <a:r>
              <a:rPr lang="en-US" sz="2000" dirty="0" smtClean="0"/>
              <a:t>a. They are usually sick and frail. </a:t>
            </a:r>
          </a:p>
          <a:p>
            <a:r>
              <a:rPr lang="en-US" sz="2000" dirty="0" smtClean="0"/>
              <a:t>b. They are usually well-groomed and strong. </a:t>
            </a:r>
          </a:p>
          <a:p>
            <a:r>
              <a:rPr lang="en-US" sz="2000" dirty="0" smtClean="0"/>
              <a:t>c. They are usually like everyone else. </a:t>
            </a:r>
          </a:p>
          <a:p>
            <a:r>
              <a:rPr lang="en-US" sz="2000" dirty="0" smtClean="0"/>
              <a:t>d. They are usually poor and shabby. </a:t>
            </a:r>
          </a:p>
          <a:p>
            <a:endParaRPr lang="en-US" sz="2000" dirty="0" smtClean="0"/>
          </a:p>
          <a:p>
            <a:r>
              <a:rPr lang="en-US" sz="2000" dirty="0" smtClean="0"/>
              <a:t>5. What is the relationship between sex and alcohol use? </a:t>
            </a:r>
          </a:p>
          <a:p>
            <a:r>
              <a:rPr lang="en-US" sz="2000" dirty="0" smtClean="0"/>
              <a:t>a. Alcohol makes sex better. </a:t>
            </a:r>
          </a:p>
          <a:p>
            <a:r>
              <a:rPr lang="en-US" sz="2000" dirty="0" smtClean="0"/>
              <a:t>b. Alcohol reduces a person’s interest in sex. </a:t>
            </a:r>
          </a:p>
          <a:p>
            <a:r>
              <a:rPr lang="en-US" sz="2000" dirty="0" smtClean="0"/>
              <a:t>c. Alcohol kills germs so condoms aren’t necessary. </a:t>
            </a:r>
          </a:p>
          <a:p>
            <a:r>
              <a:rPr lang="en-US" sz="2000" dirty="0" smtClean="0"/>
              <a:t>d. Alcohol reduces a person’s ability to make good decisions about sex.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heel(1)">
                                      <p:cBhvr>
                                        <p:cTn id="7" dur="2000"/>
                                        <p:tgtEl>
                                          <p:spTgt spid="5">
                                            <p:txEl>
                                              <p:pRg st="6" end="6"/>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heel(1)">
                                      <p:cBhvr>
                                        <p:cTn id="10" dur="2000"/>
                                        <p:tgtEl>
                                          <p:spTgt spid="5">
                                            <p:txEl>
                                              <p:pRg st="7" end="7"/>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wheel(1)">
                                      <p:cBhvr>
                                        <p:cTn id="13" dur="2000"/>
                                        <p:tgtEl>
                                          <p:spTgt spid="5">
                                            <p:txEl>
                                              <p:pRg st="8" end="8"/>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wheel(1)">
                                      <p:cBhvr>
                                        <p:cTn id="16" dur="2000"/>
                                        <p:tgtEl>
                                          <p:spTgt spid="5">
                                            <p:txEl>
                                              <p:pRg st="9" end="9"/>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wheel(1)">
                                      <p:cBhvr>
                                        <p:cTn id="19" dur="2000"/>
                                        <p:tgtEl>
                                          <p:spTgt spid="5">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12" end="12"/>
                                            </p:txEl>
                                          </p:spTgt>
                                        </p:tgtEl>
                                        <p:attrNameLst>
                                          <p:attrName>style.visibility</p:attrName>
                                        </p:attrNameLst>
                                      </p:cBhvr>
                                      <p:to>
                                        <p:strVal val="visible"/>
                                      </p:to>
                                    </p:set>
                                    <p:animEffect transition="in" filter="wheel(1)">
                                      <p:cBhvr>
                                        <p:cTn id="24" dur="2000"/>
                                        <p:tgtEl>
                                          <p:spTgt spid="5">
                                            <p:txEl>
                                              <p:pRg st="12" end="12"/>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animEffect transition="in" filter="wheel(1)">
                                      <p:cBhvr>
                                        <p:cTn id="27" dur="2000"/>
                                        <p:tgtEl>
                                          <p:spTgt spid="5">
                                            <p:txEl>
                                              <p:pRg st="13" end="13"/>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14" end="14"/>
                                            </p:txEl>
                                          </p:spTgt>
                                        </p:tgtEl>
                                        <p:attrNameLst>
                                          <p:attrName>style.visibility</p:attrName>
                                        </p:attrNameLst>
                                      </p:cBhvr>
                                      <p:to>
                                        <p:strVal val="visible"/>
                                      </p:to>
                                    </p:set>
                                    <p:animEffect transition="in" filter="wheel(1)">
                                      <p:cBhvr>
                                        <p:cTn id="30" dur="2000"/>
                                        <p:tgtEl>
                                          <p:spTgt spid="5">
                                            <p:txEl>
                                              <p:pRg st="14" end="14"/>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animEffect transition="in" filter="wheel(1)">
                                      <p:cBhvr>
                                        <p:cTn id="33" dur="2000"/>
                                        <p:tgtEl>
                                          <p:spTgt spid="5">
                                            <p:txEl>
                                              <p:pRg st="15" end="15"/>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5">
                                            <p:txEl>
                                              <p:pRg st="16" end="16"/>
                                            </p:txEl>
                                          </p:spTgt>
                                        </p:tgtEl>
                                        <p:attrNameLst>
                                          <p:attrName>style.visibility</p:attrName>
                                        </p:attrNameLst>
                                      </p:cBhvr>
                                      <p:to>
                                        <p:strVal val="visible"/>
                                      </p:to>
                                    </p:set>
                                    <p:animEffect transition="in" filter="wheel(1)">
                                      <p:cBhvr>
                                        <p:cTn id="36"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370975"/>
          </a:xfrm>
          <a:prstGeom prst="rect">
            <a:avLst/>
          </a:prstGeom>
          <a:noFill/>
        </p:spPr>
        <p:txBody>
          <a:bodyPr wrap="square" rtlCol="0">
            <a:spAutoFit/>
          </a:bodyPr>
          <a:lstStyle/>
          <a:p>
            <a:r>
              <a:rPr lang="en-US" sz="2400" dirty="0" smtClean="0"/>
              <a:t>6. How can the risk of an HIV infection be reduced? </a:t>
            </a:r>
          </a:p>
          <a:p>
            <a:pPr marL="457200" indent="-457200">
              <a:buAutoNum type="alphaLcPeriod"/>
            </a:pPr>
            <a:r>
              <a:rPr lang="en-US" sz="2400" dirty="0" smtClean="0"/>
              <a:t>Use a condom for sex every time. </a:t>
            </a:r>
          </a:p>
          <a:p>
            <a:pPr marL="457200" indent="-457200">
              <a:buAutoNum type="alphaLcPeriod"/>
            </a:pPr>
            <a:r>
              <a:rPr lang="en-US" sz="2400" dirty="0" smtClean="0"/>
              <a:t> Avoid injection drugs. </a:t>
            </a:r>
          </a:p>
          <a:p>
            <a:pPr marL="457200" indent="-457200">
              <a:buAutoNum type="alphaLcPeriod"/>
            </a:pPr>
            <a:r>
              <a:rPr lang="en-US" sz="2400" dirty="0" smtClean="0"/>
              <a:t> Abstain from sex and drugs. </a:t>
            </a:r>
          </a:p>
          <a:p>
            <a:pPr marL="457200" indent="-457200">
              <a:buAutoNum type="alphaLcPeriod"/>
            </a:pPr>
            <a:r>
              <a:rPr lang="en-US" sz="2400" dirty="0" smtClean="0"/>
              <a:t>All of the above.</a:t>
            </a:r>
          </a:p>
          <a:p>
            <a:pPr marL="457200" indent="-457200">
              <a:buAutoNum type="alphaLcPeriod"/>
            </a:pPr>
            <a:endParaRPr lang="en-US" sz="2400" dirty="0" smtClean="0"/>
          </a:p>
          <a:p>
            <a:r>
              <a:rPr lang="en-US" sz="2400" dirty="0" smtClean="0"/>
              <a:t> 7. Which of the following activities cannot transmit HIV? </a:t>
            </a:r>
          </a:p>
          <a:p>
            <a:pPr marL="457200" indent="-457200">
              <a:buAutoNum type="alphaLcPeriod"/>
            </a:pPr>
            <a:r>
              <a:rPr lang="en-US" sz="2400" dirty="0" smtClean="0"/>
              <a:t>everyday activities like talking, hugging, going to a movie</a:t>
            </a:r>
          </a:p>
          <a:p>
            <a:pPr marL="457200" indent="-457200">
              <a:buAutoNum type="alphaLcPeriod"/>
            </a:pPr>
            <a:r>
              <a:rPr lang="en-US" sz="2400" dirty="0" smtClean="0"/>
              <a:t> having unprotected sex with a regular partner</a:t>
            </a:r>
          </a:p>
          <a:p>
            <a:pPr marL="457200" indent="-457200">
              <a:buAutoNum type="alphaLcPeriod"/>
            </a:pPr>
            <a:r>
              <a:rPr lang="en-US" sz="2400" dirty="0" smtClean="0"/>
              <a:t> sharing needles to shoot drugs </a:t>
            </a:r>
          </a:p>
          <a:p>
            <a:pPr marL="457200" indent="-457200">
              <a:buAutoNum type="alphaLcPeriod"/>
            </a:pPr>
            <a:r>
              <a:rPr lang="en-US" sz="2400" dirty="0" smtClean="0"/>
              <a:t>All these activities are risky. </a:t>
            </a:r>
          </a:p>
          <a:p>
            <a:pPr marL="457200" indent="-457200">
              <a:buAutoNum type="alphaLcPeriod"/>
            </a:pPr>
            <a:endParaRPr lang="en-US" sz="2400" dirty="0" smtClean="0"/>
          </a:p>
          <a:p>
            <a:pPr marL="457200" indent="-457200"/>
            <a:r>
              <a:rPr lang="en-US" sz="2400" dirty="0" smtClean="0"/>
              <a:t>8. Which of these statements about HIV infection is true?</a:t>
            </a:r>
          </a:p>
          <a:p>
            <a:pPr marL="457200" indent="-457200"/>
            <a:r>
              <a:rPr lang="en-US" sz="2400" dirty="0" smtClean="0"/>
              <a:t> a. With medication, a person can live a fairly normal life. </a:t>
            </a:r>
          </a:p>
          <a:p>
            <a:pPr marL="457200" indent="-457200"/>
            <a:r>
              <a:rPr lang="en-US" sz="2400" dirty="0" smtClean="0"/>
              <a:t>b.  Death occurs within months of HIV infection. </a:t>
            </a:r>
          </a:p>
          <a:p>
            <a:pPr marL="457200" indent="-457200"/>
            <a:r>
              <a:rPr lang="en-US" sz="2400" dirty="0" smtClean="0"/>
              <a:t>c.  Medications can eliminate HIV from the body. </a:t>
            </a:r>
          </a:p>
          <a:p>
            <a:pPr marL="457200" indent="-457200"/>
            <a:r>
              <a:rPr lang="en-US" sz="2400" dirty="0" smtClean="0"/>
              <a:t>d. The HIV infection quickly spreads to the brain.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000"/>
                                        <p:tgtEl>
                                          <p:spTgt spid="2">
                                            <p:txEl>
                                              <p:pRg st="9" end="9"/>
                                            </p:txEl>
                                          </p:spTgt>
                                        </p:tgtEl>
                                      </p:cBhvr>
                                    </p:animEffect>
                                    <p:anim calcmode="lin" valueType="num">
                                      <p:cBhvr>
                                        <p:cTn id="2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1000"/>
                                        <p:tgtEl>
                                          <p:spTgt spid="2">
                                            <p:txEl>
                                              <p:pRg st="10" end="10"/>
                                            </p:txEl>
                                          </p:spTgt>
                                        </p:tgtEl>
                                      </p:cBhvr>
                                    </p:animEffect>
                                    <p:anim calcmode="lin" valueType="num">
                                      <p:cBhvr>
                                        <p:cTn id="2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1000"/>
                                        <p:tgtEl>
                                          <p:spTgt spid="2">
                                            <p:txEl>
                                              <p:pRg st="12" end="12"/>
                                            </p:txEl>
                                          </p:spTgt>
                                        </p:tgtEl>
                                      </p:cBhvr>
                                    </p:animEffect>
                                    <p:anim calcmode="lin" valueType="num">
                                      <p:cBhvr>
                                        <p:cTn id="3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1000"/>
                                        <p:tgtEl>
                                          <p:spTgt spid="2">
                                            <p:txEl>
                                              <p:pRg st="13" end="13"/>
                                            </p:txEl>
                                          </p:spTgt>
                                        </p:tgtEl>
                                      </p:cBhvr>
                                    </p:animEffect>
                                    <p:anim calcmode="lin" valueType="num">
                                      <p:cBhvr>
                                        <p:cTn id="4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1000"/>
                                        <p:tgtEl>
                                          <p:spTgt spid="2">
                                            <p:txEl>
                                              <p:pRg st="14" end="14"/>
                                            </p:txEl>
                                          </p:spTgt>
                                        </p:tgtEl>
                                      </p:cBhvr>
                                    </p:animEffect>
                                    <p:anim calcmode="lin" valueType="num">
                                      <p:cBhvr>
                                        <p:cTn id="45"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fade">
                                      <p:cBhvr>
                                        <p:cTn id="49" dur="1000"/>
                                        <p:tgtEl>
                                          <p:spTgt spid="2">
                                            <p:txEl>
                                              <p:pRg st="15" end="15"/>
                                            </p:txEl>
                                          </p:spTgt>
                                        </p:tgtEl>
                                      </p:cBhvr>
                                    </p:animEffect>
                                    <p:anim calcmode="lin" valueType="num">
                                      <p:cBhvr>
                                        <p:cTn id="50"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6" end="16"/>
                                            </p:txEl>
                                          </p:spTgt>
                                        </p:tgtEl>
                                        <p:attrNameLst>
                                          <p:attrName>style.visibility</p:attrName>
                                        </p:attrNameLst>
                                      </p:cBhvr>
                                      <p:to>
                                        <p:strVal val="visible"/>
                                      </p:to>
                                    </p:set>
                                    <p:animEffect transition="in" filter="fade">
                                      <p:cBhvr>
                                        <p:cTn id="54" dur="1000"/>
                                        <p:tgtEl>
                                          <p:spTgt spid="2">
                                            <p:txEl>
                                              <p:pRg st="16" end="16"/>
                                            </p:txEl>
                                          </p:spTgt>
                                        </p:tgtEl>
                                      </p:cBhvr>
                                    </p:animEffect>
                                    <p:anim calcmode="lin" valueType="num">
                                      <p:cBhvr>
                                        <p:cTn id="55"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57200"/>
            <a:ext cx="8458200" cy="400110"/>
          </a:xfrm>
          <a:prstGeom prst="rect">
            <a:avLst/>
          </a:prstGeom>
          <a:noFill/>
        </p:spPr>
        <p:txBody>
          <a:bodyPr wrap="square" rtlCol="0">
            <a:spAutoFit/>
          </a:bodyPr>
          <a:lstStyle/>
          <a:p>
            <a:endParaRPr lang="en-US" sz="2000" dirty="0"/>
          </a:p>
        </p:txBody>
      </p:sp>
      <p:sp>
        <p:nvSpPr>
          <p:cNvPr id="6" name="Title 5"/>
          <p:cNvSpPr txBox="1">
            <a:spLocks noGrp="1"/>
          </p:cNvSpPr>
          <p:nvPr>
            <p:ph type="title"/>
          </p:nvPr>
        </p:nvSpPr>
        <p:spPr>
          <a:xfrm>
            <a:off x="457200" y="1952685"/>
            <a:ext cx="8229600" cy="4524315"/>
          </a:xfrm>
          <a:prstGeom prst="rect">
            <a:avLst/>
          </a:prstGeom>
          <a:noFill/>
        </p:spPr>
        <p:txBody>
          <a:bodyPr wrap="square" rtlCol="0">
            <a:spAutoFit/>
          </a:bodyPr>
          <a:lstStyle/>
          <a:p>
            <a:r>
              <a:rPr lang="en-US" sz="2400" dirty="0" smtClean="0"/>
              <a:t>9. Which of these statements about women with HIV is true?  a. They become sterile and cannot have children.</a:t>
            </a:r>
            <a:br>
              <a:rPr lang="en-US" sz="2400" dirty="0" smtClean="0"/>
            </a:br>
            <a:r>
              <a:rPr lang="en-US" sz="2400" dirty="0" smtClean="0"/>
              <a:t> b. They have difficulty becoming pregnant. </a:t>
            </a:r>
            <a:br>
              <a:rPr lang="en-US" sz="2400" dirty="0" smtClean="0"/>
            </a:br>
            <a:r>
              <a:rPr lang="en-US" sz="2400" dirty="0" smtClean="0"/>
              <a:t>c. They always pass HIV to their babies. </a:t>
            </a:r>
            <a:br>
              <a:rPr lang="en-US" sz="2400" dirty="0" smtClean="0"/>
            </a:br>
            <a:r>
              <a:rPr lang="en-US" sz="2400" dirty="0" smtClean="0"/>
              <a:t>d. They can have a baby that does not have an HIV infection.</a:t>
            </a:r>
            <a:br>
              <a:rPr lang="en-US" sz="2400" dirty="0" smtClean="0"/>
            </a:br>
            <a:r>
              <a:rPr lang="en-US" sz="2400" dirty="0" smtClean="0"/>
              <a:t/>
            </a:r>
            <a:br>
              <a:rPr lang="en-US" sz="2400" dirty="0" smtClean="0"/>
            </a:br>
            <a:r>
              <a:rPr lang="en-US" sz="2400" dirty="0" smtClean="0"/>
              <a:t> 10. What does the HIV test look for? </a:t>
            </a:r>
            <a:br>
              <a:rPr lang="en-US" sz="2400" dirty="0" smtClean="0"/>
            </a:br>
            <a:r>
              <a:rPr lang="en-US" sz="2400" dirty="0" smtClean="0"/>
              <a:t>a. the virus itself</a:t>
            </a:r>
            <a:br>
              <a:rPr lang="en-US" sz="2400" dirty="0" smtClean="0"/>
            </a:br>
            <a:r>
              <a:rPr lang="en-US" sz="2400" dirty="0" smtClean="0"/>
              <a:t> b. antibodies to the virus</a:t>
            </a:r>
            <a:br>
              <a:rPr lang="en-US" sz="2400" dirty="0" smtClean="0"/>
            </a:br>
            <a:r>
              <a:rPr lang="en-US" sz="2400" dirty="0" smtClean="0"/>
              <a:t> c. cells in the immune system </a:t>
            </a:r>
            <a:br>
              <a:rPr lang="en-US" sz="2400" dirty="0" smtClean="0"/>
            </a:br>
            <a:r>
              <a:rPr lang="en-US" sz="2400" dirty="0" smtClean="0"/>
              <a:t>d. signs that the immune system is very weak</a:t>
            </a:r>
            <a:endParaRPr lang="en-US" sz="2400" dirty="0"/>
          </a:p>
        </p:txBody>
      </p:sp>
      <p:pic>
        <p:nvPicPr>
          <p:cNvPr id="7" name="Picture 6" descr="aids1.jpg"/>
          <p:cNvPicPr>
            <a:picLocks noChangeAspect="1"/>
          </p:cNvPicPr>
          <p:nvPr/>
        </p:nvPicPr>
        <p:blipFill>
          <a:blip r:embed="rId2" cstate="print"/>
          <a:stretch>
            <a:fillRect/>
          </a:stretch>
        </p:blipFill>
        <p:spPr>
          <a:xfrm>
            <a:off x="7010400" y="304800"/>
            <a:ext cx="1638300" cy="1638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lstStyle/>
          <a:p>
            <a:r>
              <a:rPr lang="en-US" dirty="0" smtClean="0"/>
              <a:t>HIV/AIDS STATS</a:t>
            </a:r>
            <a:endParaRPr lang="en-US" dirty="0"/>
          </a:p>
        </p:txBody>
      </p:sp>
      <p:sp>
        <p:nvSpPr>
          <p:cNvPr id="4" name="Content Placeholder 3"/>
          <p:cNvSpPr>
            <a:spLocks noGrp="1"/>
          </p:cNvSpPr>
          <p:nvPr>
            <p:ph idx="1"/>
          </p:nvPr>
        </p:nvSpPr>
        <p:spPr>
          <a:xfrm>
            <a:off x="457200" y="914400"/>
            <a:ext cx="8229600" cy="5715000"/>
          </a:xfrm>
        </p:spPr>
        <p:txBody>
          <a:bodyPr>
            <a:noAutofit/>
          </a:bodyPr>
          <a:lstStyle/>
          <a:p>
            <a:r>
              <a:rPr lang="en-US" sz="2000" dirty="0" smtClean="0"/>
              <a:t>In 2009 alone, there were an estimated 2,078 new cases of HIV infection in 13- to 19-year-olds and 6,314 new cases in 20- to 24-year-olds. </a:t>
            </a:r>
          </a:p>
          <a:p>
            <a:r>
              <a:rPr lang="en-US" sz="2000" dirty="0" smtClean="0"/>
              <a:t>In 2007, HIV was the ninth leading cause of death for African-Americans of all ages and the third leading cause for African-American men and women between the ages of 35 and 44. </a:t>
            </a:r>
          </a:p>
          <a:p>
            <a:r>
              <a:rPr lang="en-US" sz="2000" dirty="0" smtClean="0"/>
              <a:t>The Centers for Disease Control (CDC) report that 20 percent of reported new HIV infections in 2009 are in people under 25. </a:t>
            </a:r>
          </a:p>
          <a:p>
            <a:r>
              <a:rPr lang="en-US" sz="2000" dirty="0" smtClean="0"/>
              <a:t>In 2009 in the US, 90 percent of the HIV infections in 13- to 19-year-olds were the result of sexual intercourse. </a:t>
            </a:r>
          </a:p>
          <a:p>
            <a:r>
              <a:rPr lang="en-US" sz="2000" dirty="0" smtClean="0"/>
              <a:t>In the US in 2009 almost one-quarter of new HIV cases in 13- to 19-year-olds were female. In young people between the ages of 20 and 24, females made up 19 percent of all HIV cases. </a:t>
            </a:r>
          </a:p>
          <a:p>
            <a:r>
              <a:rPr lang="en-US" sz="2000" dirty="0" smtClean="0"/>
              <a:t>were </a:t>
            </a:r>
            <a:r>
              <a:rPr lang="en-US" sz="2000" dirty="0" smtClean="0"/>
              <a:t>infected.. </a:t>
            </a:r>
          </a:p>
          <a:p>
            <a:r>
              <a:rPr lang="en-US" sz="2000" dirty="0" smtClean="0"/>
              <a:t>—</a:t>
            </a:r>
            <a:r>
              <a:rPr lang="en-US" sz="2000" i="1" dirty="0" smtClean="0"/>
              <a:t>Sources: Centers for Disease Control and UNAIDS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dirty="0" smtClean="0"/>
              <a:t>In 2009 approximately 35 million people worldwide were living with HIV/AIDS. This is a decrease from 2002, when an estimated 42 million people worldwide were living with HIV/AIDS. More than 70 percent of these people live in Sub-Saharan Africa. </a:t>
            </a:r>
          </a:p>
          <a:p>
            <a:r>
              <a:rPr lang="en-US" dirty="0" smtClean="0"/>
              <a:t>Worldwide, more than 80 percent of all adult HIV infections have resulted from heterosexual intercourse. </a:t>
            </a:r>
          </a:p>
          <a:p>
            <a:r>
              <a:rPr lang="en-US" dirty="0" smtClean="0"/>
              <a:t>Approximately 50,000 new HIV infections occur in the United States each year; about 70 percent among men and 30 percent among women. </a:t>
            </a:r>
          </a:p>
          <a:p>
            <a:r>
              <a:rPr lang="en-US" dirty="0" smtClean="0"/>
              <a:t>Through the end of 2008, approximately 617,000 people have died from AIDS in the US. </a:t>
            </a:r>
          </a:p>
          <a:p>
            <a:r>
              <a:rPr lang="en-US" dirty="0" smtClean="0"/>
              <a:t>Approximately 1,000,000 people were living with HIV infection or AIDS in the US at the end of 2008. Of these an estimated 21 percent did not know they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HIV?</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sz="4000" dirty="0" smtClean="0"/>
              <a:t>		</a:t>
            </a:r>
          </a:p>
          <a:p>
            <a:pPr>
              <a:buNone/>
            </a:pPr>
            <a:endParaRPr lang="en-US" sz="4000" dirty="0" smtClean="0"/>
          </a:p>
          <a:p>
            <a:r>
              <a:rPr lang="en-US" sz="5900" dirty="0" smtClean="0">
                <a:solidFill>
                  <a:schemeClr val="accent2"/>
                </a:solidFill>
              </a:rPr>
              <a:t>Human Immunodeficiency Virus</a:t>
            </a:r>
          </a:p>
          <a:p>
            <a:pPr>
              <a:buNone/>
            </a:pPr>
            <a:r>
              <a:rPr lang="en-US" sz="4000" dirty="0" smtClean="0"/>
              <a:t> </a:t>
            </a:r>
            <a:r>
              <a:rPr lang="en-US" sz="4400" dirty="0" smtClean="0"/>
              <a:t>Virus that causes aids</a:t>
            </a:r>
          </a:p>
          <a:p>
            <a:pPr>
              <a:buNone/>
            </a:pPr>
            <a:r>
              <a:rPr lang="en-US" sz="4400" dirty="0" smtClean="0"/>
              <a:t>HIV damages the bodies immune system, thus causing </a:t>
            </a:r>
          </a:p>
          <a:p>
            <a:pPr>
              <a:buNone/>
            </a:pPr>
            <a:r>
              <a:rPr lang="en-US" sz="4400" dirty="0" smtClean="0"/>
              <a:t>AIDS      </a:t>
            </a:r>
          </a:p>
          <a:p>
            <a:pPr>
              <a:buNone/>
            </a:pPr>
            <a:r>
              <a:rPr lang="en-US" sz="4400" dirty="0" smtClean="0"/>
              <a:t>People typically die from complications of a secondary infection or disease</a:t>
            </a:r>
          </a:p>
          <a:p>
            <a:pPr>
              <a:buNone/>
            </a:pPr>
            <a:endParaRPr lang="en-US" dirty="0" smtClean="0"/>
          </a:p>
          <a:p>
            <a:pPr>
              <a:buNone/>
            </a:pPr>
            <a:endParaRPr lang="en-US" dirty="0" smtClean="0"/>
          </a:p>
          <a:p>
            <a:r>
              <a:rPr lang="en-US" sz="5900" dirty="0" smtClean="0">
                <a:solidFill>
                  <a:schemeClr val="accent2"/>
                </a:solidFill>
              </a:rPr>
              <a:t>How does HIV become AIDS</a:t>
            </a:r>
          </a:p>
          <a:p>
            <a:pPr>
              <a:buNone/>
            </a:pPr>
            <a:r>
              <a:rPr lang="en-US" sz="4400" dirty="0" smtClean="0"/>
              <a:t>HIV destroys a certain type of blood cell CD4+T cells</a:t>
            </a:r>
          </a:p>
          <a:p>
            <a:pPr>
              <a:buNone/>
            </a:pPr>
            <a:r>
              <a:rPr lang="en-US" dirty="0"/>
              <a:t>	</a:t>
            </a:r>
            <a:r>
              <a:rPr lang="en-US" dirty="0" smtClean="0"/>
              <a:t>	</a:t>
            </a:r>
          </a:p>
          <a:p>
            <a:pPr marL="0" indent="0">
              <a:buNone/>
            </a:pPr>
            <a:endParaRPr lang="en-US" dirty="0" smtClean="0"/>
          </a:p>
          <a:p>
            <a:pPr>
              <a:buNone/>
            </a:pPr>
            <a:r>
              <a:rPr lang="en-US" dirty="0"/>
              <a:t>	</a:t>
            </a:r>
            <a:r>
              <a:rPr lang="en-US" dirty="0" smtClean="0"/>
              <a:t>	</a:t>
            </a:r>
          </a:p>
          <a:p>
            <a:pPr>
              <a:buNone/>
            </a:pPr>
            <a:r>
              <a:rPr lang="en-US" dirty="0" smtClean="0"/>
              <a:t>		</a:t>
            </a:r>
            <a:endParaRPr lang="en-US" dirty="0"/>
          </a:p>
        </p:txBody>
      </p:sp>
      <p:pic>
        <p:nvPicPr>
          <p:cNvPr id="4" name="Picture 3" descr="aids.jpg"/>
          <p:cNvPicPr>
            <a:picLocks noChangeAspect="1"/>
          </p:cNvPicPr>
          <p:nvPr/>
        </p:nvPicPr>
        <p:blipFill>
          <a:blip r:embed="rId2" cstate="print"/>
          <a:stretch>
            <a:fillRect/>
          </a:stretch>
        </p:blipFill>
        <p:spPr>
          <a:xfrm>
            <a:off x="6324600" y="381000"/>
            <a:ext cx="2419350" cy="2857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HIV/AIDS Facts</a:t>
            </a:r>
            <a:endParaRPr lang="en-US" dirty="0"/>
          </a:p>
        </p:txBody>
      </p:sp>
      <p:sp>
        <p:nvSpPr>
          <p:cNvPr id="3" name="Content Placeholder 2"/>
          <p:cNvSpPr>
            <a:spLocks noGrp="1"/>
          </p:cNvSpPr>
          <p:nvPr>
            <p:ph idx="1"/>
          </p:nvPr>
        </p:nvSpPr>
        <p:spPr>
          <a:xfrm>
            <a:off x="457200" y="990600"/>
            <a:ext cx="8229600" cy="5135563"/>
          </a:xfrm>
        </p:spPr>
        <p:txBody>
          <a:bodyPr>
            <a:normAutofit fontScale="47500" lnSpcReduction="20000"/>
          </a:bodyPr>
          <a:lstStyle/>
          <a:p>
            <a:r>
              <a:rPr lang="en-US" sz="5100" dirty="0" smtClean="0">
                <a:solidFill>
                  <a:srgbClr val="00B050"/>
                </a:solidFill>
              </a:rPr>
              <a:t>HIV can be transmitted through:</a:t>
            </a:r>
          </a:p>
          <a:p>
            <a:pPr>
              <a:buNone/>
            </a:pPr>
            <a:r>
              <a:rPr lang="en-US" sz="5100" dirty="0" smtClean="0"/>
              <a:t>		</a:t>
            </a:r>
            <a:r>
              <a:rPr lang="en-US" sz="5100" dirty="0" smtClean="0">
                <a:solidFill>
                  <a:srgbClr val="FFFF00"/>
                </a:solidFill>
              </a:rPr>
              <a:t>Blood</a:t>
            </a:r>
          </a:p>
          <a:p>
            <a:pPr>
              <a:buNone/>
            </a:pPr>
            <a:r>
              <a:rPr lang="en-US" sz="5100" dirty="0" smtClean="0">
                <a:solidFill>
                  <a:srgbClr val="FFFF00"/>
                </a:solidFill>
              </a:rPr>
              <a:t>		Semen or Pre-seminal fluid</a:t>
            </a:r>
          </a:p>
          <a:p>
            <a:pPr>
              <a:buNone/>
            </a:pPr>
            <a:r>
              <a:rPr lang="en-US" sz="5100" dirty="0" smtClean="0">
                <a:solidFill>
                  <a:srgbClr val="FFFF00"/>
                </a:solidFill>
              </a:rPr>
              <a:t>		Vaginal fluid</a:t>
            </a:r>
          </a:p>
          <a:p>
            <a:pPr>
              <a:buNone/>
            </a:pPr>
            <a:r>
              <a:rPr lang="en-US" sz="5100" dirty="0" smtClean="0">
                <a:solidFill>
                  <a:srgbClr val="FFFF00"/>
                </a:solidFill>
              </a:rPr>
              <a:t>		Breast Milk</a:t>
            </a:r>
          </a:p>
          <a:p>
            <a:pPr>
              <a:buNone/>
            </a:pPr>
            <a:endParaRPr lang="en-US" dirty="0" smtClean="0"/>
          </a:p>
          <a:p>
            <a:pPr>
              <a:buNone/>
            </a:pPr>
            <a:r>
              <a:rPr lang="en-US" sz="4400" dirty="0" smtClean="0"/>
              <a:t>HIV can enter through a vein, the lining of the anus or rectum, the lining of the vagina or cervix, the opening of the penis, the mouth or other mucus membrane.</a:t>
            </a:r>
          </a:p>
          <a:p>
            <a:pPr>
              <a:buNone/>
            </a:pPr>
            <a:r>
              <a:rPr lang="en-US" sz="4400" dirty="0" smtClean="0"/>
              <a:t>It cannot enter through intact, healthy skin.  It is not found in saliva, tears, sweat, urine , feces, vomit or nasal secretions unless blood is present.</a:t>
            </a:r>
          </a:p>
          <a:p>
            <a:r>
              <a:rPr lang="en-US" sz="5900" dirty="0" smtClean="0">
                <a:solidFill>
                  <a:srgbClr val="00B050"/>
                </a:solidFill>
              </a:rPr>
              <a:t>Most common ways it is transmitted</a:t>
            </a:r>
          </a:p>
          <a:p>
            <a:pPr>
              <a:buNone/>
            </a:pPr>
            <a:r>
              <a:rPr lang="en-US" sz="5900" dirty="0" smtClean="0"/>
              <a:t>		</a:t>
            </a:r>
            <a:r>
              <a:rPr lang="en-US" sz="5900" dirty="0" smtClean="0">
                <a:solidFill>
                  <a:srgbClr val="FFFF00"/>
                </a:solidFill>
              </a:rPr>
              <a:t>Unprotected Sex (anal, oral or vaginal)</a:t>
            </a:r>
          </a:p>
          <a:p>
            <a:pPr>
              <a:buNone/>
            </a:pPr>
            <a:r>
              <a:rPr lang="en-US" sz="5900" dirty="0" smtClean="0">
                <a:solidFill>
                  <a:srgbClr val="FFFF00"/>
                </a:solidFill>
              </a:rPr>
              <a:t>		Sharing needles</a:t>
            </a:r>
          </a:p>
          <a:p>
            <a:pPr>
              <a:buNone/>
            </a:pPr>
            <a:r>
              <a:rPr lang="en-US" sz="5900" dirty="0" smtClean="0">
                <a:solidFill>
                  <a:srgbClr val="FFFF00"/>
                </a:solidFill>
              </a:rPr>
              <a:t>		Mother to baby at birth or breast milk</a:t>
            </a:r>
            <a:endParaRPr lang="en-US" sz="5900" dirty="0">
              <a:solidFill>
                <a:srgbClr val="FFFF00"/>
              </a:solidFill>
            </a:endParaRPr>
          </a:p>
        </p:txBody>
      </p:sp>
      <p:pic>
        <p:nvPicPr>
          <p:cNvPr id="4" name="Picture 3" descr="aids1.jpg"/>
          <p:cNvPicPr>
            <a:picLocks noChangeAspect="1"/>
          </p:cNvPicPr>
          <p:nvPr/>
        </p:nvPicPr>
        <p:blipFill>
          <a:blip r:embed="rId2" cstate="print"/>
          <a:stretch>
            <a:fillRect/>
          </a:stretch>
        </p:blipFill>
        <p:spPr>
          <a:xfrm>
            <a:off x="6400800" y="685800"/>
            <a:ext cx="2171700" cy="217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anim calcmode="lin" valueType="num">
                                      <p:cBhvr>
                                        <p:cTn id="3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edge">
                                      <p:cBhvr>
                                        <p:cTn id="49" dur="20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edg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Special Cases</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endParaRPr lang="en-US" dirty="0" smtClean="0"/>
          </a:p>
          <a:p>
            <a:r>
              <a:rPr lang="en-US" b="1" dirty="0" smtClean="0">
                <a:solidFill>
                  <a:srgbClr val="FFFF00"/>
                </a:solidFill>
              </a:rPr>
              <a:t>KISSING</a:t>
            </a:r>
            <a:r>
              <a:rPr lang="en-US" b="1" dirty="0" smtClean="0"/>
              <a:t>— Only one case of AIDS has ever been attributed to open-mouth kissing. However, because of the potential for contact with blood during open-mouth kissing, never practice this activity with someone who is infected. </a:t>
            </a:r>
          </a:p>
          <a:p>
            <a:r>
              <a:rPr lang="en-US" b="1" dirty="0" smtClean="0">
                <a:solidFill>
                  <a:srgbClr val="FFFF00"/>
                </a:solidFill>
              </a:rPr>
              <a:t>SPITTING or BITING</a:t>
            </a:r>
            <a:r>
              <a:rPr lang="en-US" b="1" dirty="0" smtClean="0"/>
              <a:t>— Although saliva contains a very minor amount of HIV, it also contains a protein that works to destroy the virus. The amount of HIV in saliva is not high enough to make spitting or biting a common risk. </a:t>
            </a:r>
          </a:p>
          <a:p>
            <a:r>
              <a:rPr lang="en-US" b="1" dirty="0" smtClean="0">
                <a:solidFill>
                  <a:srgbClr val="FFFF00"/>
                </a:solidFill>
              </a:rPr>
              <a:t>HEALTHCARE WORKERS</a:t>
            </a:r>
            <a:r>
              <a:rPr lang="en-US" b="1" dirty="0" smtClean="0"/>
              <a:t>— Investigations into more than 22,000 patients of 63 HIV-infected doctors and dentists have resulted in only one demonstrated case of HIV transmission. </a:t>
            </a:r>
          </a:p>
          <a:p>
            <a:r>
              <a:rPr lang="en-US" b="1" dirty="0" smtClean="0">
                <a:solidFill>
                  <a:srgbClr val="FFFF00"/>
                </a:solidFill>
              </a:rPr>
              <a:t>SHARED UTENSILS</a:t>
            </a:r>
            <a:r>
              <a:rPr lang="en-US" b="1" dirty="0" smtClean="0"/>
              <a:t>— There is an extremely remote chance for HIV transmission, and only if blood is involved, such as from a cut in the mouth. </a:t>
            </a:r>
          </a:p>
          <a:p>
            <a:r>
              <a:rPr lang="en-US" b="1" dirty="0" smtClean="0">
                <a:solidFill>
                  <a:srgbClr val="FFFF00"/>
                </a:solidFill>
              </a:rPr>
              <a:t>TEARS and SWEAT</a:t>
            </a:r>
            <a:r>
              <a:rPr lang="en-US" b="1" dirty="0" smtClean="0"/>
              <a:t>— These fluids do not contain enough HIV to cause infection.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Cannot Be Transmitted Through</a:t>
            </a:r>
            <a:endParaRPr lang="en-US" dirty="0"/>
          </a:p>
        </p:txBody>
      </p:sp>
      <p:sp>
        <p:nvSpPr>
          <p:cNvPr id="3" name="Content Placeholder 2"/>
          <p:cNvSpPr>
            <a:spLocks noGrp="1"/>
          </p:cNvSpPr>
          <p:nvPr>
            <p:ph idx="1"/>
          </p:nvPr>
        </p:nvSpPr>
        <p:spPr/>
        <p:txBody>
          <a:bodyPr/>
          <a:lstStyle/>
          <a:p>
            <a:r>
              <a:rPr lang="en-US" dirty="0" smtClean="0"/>
              <a:t>Casual contact (social kissing, shaking hands, coughing, sneezing,  swimming pools, bathrooms, eating utensils, drinking fountains)</a:t>
            </a:r>
          </a:p>
          <a:p>
            <a:pPr marL="0" indent="0">
              <a:buNone/>
            </a:pPr>
            <a:endParaRPr lang="en-US" dirty="0"/>
          </a:p>
        </p:txBody>
      </p:sp>
      <p:pic>
        <p:nvPicPr>
          <p:cNvPr id="4" name="Picture 3" descr="aids2.jpg"/>
          <p:cNvPicPr>
            <a:picLocks noChangeAspect="1"/>
          </p:cNvPicPr>
          <p:nvPr/>
        </p:nvPicPr>
        <p:blipFill>
          <a:blip r:embed="rId2" cstate="print"/>
          <a:stretch>
            <a:fillRect/>
          </a:stretch>
        </p:blipFill>
        <p:spPr>
          <a:xfrm>
            <a:off x="2286000" y="3124199"/>
            <a:ext cx="4114800" cy="3200401"/>
          </a:xfrm>
          <a:prstGeom prst="rect">
            <a:avLst/>
          </a:prstGeom>
        </p:spPr>
      </p:pic>
    </p:spTree>
    <p:extLst>
      <p:ext uri="{BB962C8B-B14F-4D97-AF65-F5344CB8AC3E}">
        <p14:creationId xmlns:p14="http://schemas.microsoft.com/office/powerpoint/2010/main" xmlns="" val="1316407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638800"/>
          </a:xfrm>
        </p:spPr>
        <p:txBody>
          <a:bodyPr>
            <a:normAutofit fontScale="92500"/>
          </a:bodyPr>
          <a:lstStyle/>
          <a:p>
            <a:pPr>
              <a:buNone/>
            </a:pPr>
            <a:r>
              <a:rPr lang="en-US" dirty="0" smtClean="0">
                <a:solidFill>
                  <a:srgbClr val="FFFF00"/>
                </a:solidFill>
              </a:rPr>
              <a:t>How does HIV cause AIDS? </a:t>
            </a:r>
          </a:p>
          <a:p>
            <a:pPr>
              <a:buNone/>
            </a:pPr>
            <a:r>
              <a:rPr lang="en-US" dirty="0" smtClean="0"/>
              <a:t>	HIV destroys a certain kind of blood cell—CD4+ (also called T cells or helper cells)—that is crucial to the normal functioning of the human immune system. Reducing the amount of the virus in the body with anti-HIV drugs can slow this destruction of the immune system. </a:t>
            </a:r>
          </a:p>
          <a:p>
            <a:pPr>
              <a:buNone/>
            </a:pPr>
            <a:r>
              <a:rPr lang="en-US" dirty="0" smtClean="0">
                <a:solidFill>
                  <a:srgbClr val="FFFF00"/>
                </a:solidFill>
              </a:rPr>
              <a:t>Do new medicines cure AIDS? </a:t>
            </a:r>
          </a:p>
          <a:p>
            <a:pPr>
              <a:buNone/>
            </a:pPr>
            <a:r>
              <a:rPr lang="en-US" dirty="0" smtClean="0"/>
              <a:t>	No. HIV infection and AIDS are not curable. However, new medications are available which slow the rate at which HIV replicates. Combined with a healthy lifestyle, these medications can postpone or prevent the development of AIDS. </a:t>
            </a:r>
          </a:p>
          <a:p>
            <a:pPr>
              <a:buNone/>
            </a:pPr>
            <a:r>
              <a:rPr lang="en-US" dirty="0" smtClean="0">
                <a:solidFill>
                  <a:srgbClr val="FFFF00"/>
                </a:solidFill>
              </a:rPr>
              <a:t>How do I know if I’m infected with HIV? </a:t>
            </a:r>
          </a:p>
          <a:p>
            <a:pPr>
              <a:buNone/>
            </a:pPr>
            <a:r>
              <a:rPr lang="en-US" dirty="0" smtClean="0"/>
              <a:t>	The only way to determine for sure whether you are infected is to be tested for HIV infection. Most people who are infected with HIV do not have any symptoms at all for many years. Symptoms can appear 10 years or more after infection.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STD/I’S	</a:t>
            </a:r>
            <a:endParaRPr lang="en-US" dirty="0"/>
          </a:p>
        </p:txBody>
      </p:sp>
      <p:sp>
        <p:nvSpPr>
          <p:cNvPr id="3" name="Content Placeholder 2"/>
          <p:cNvSpPr>
            <a:spLocks noGrp="1"/>
          </p:cNvSpPr>
          <p:nvPr>
            <p:ph idx="1"/>
          </p:nvPr>
        </p:nvSpPr>
        <p:spPr/>
        <p:txBody>
          <a:bodyPr/>
          <a:lstStyle/>
          <a:p>
            <a:r>
              <a:rPr lang="en-US" dirty="0" smtClean="0"/>
              <a:t>Go undiagnosed </a:t>
            </a:r>
          </a:p>
          <a:p>
            <a:r>
              <a:rPr lang="en-US" dirty="0" smtClean="0"/>
              <a:t>Having an STI increases your risk of HIV infection</a:t>
            </a:r>
          </a:p>
          <a:p>
            <a:r>
              <a:rPr lang="en-US" dirty="0" smtClean="0"/>
              <a:t>Have periods of time where the person is symptomless and therefore you can unknowingly transmit them</a:t>
            </a:r>
          </a:p>
          <a:p>
            <a:r>
              <a:rPr lang="en-US" dirty="0" smtClean="0"/>
              <a:t>Half of all STI’s occur in people under the age of 25</a:t>
            </a:r>
          </a:p>
          <a:p>
            <a:r>
              <a:rPr lang="en-US" dirty="0" smtClean="0"/>
              <a:t>One in 4 in cases happen in teenagers</a:t>
            </a:r>
          </a:p>
          <a:p>
            <a:r>
              <a:rPr lang="en-US" dirty="0" smtClean="0"/>
              <a:t>The age group 15-24 has 5 times the normal rate of Chlamydia, 4 times the normal rate of gonorrhea, and 3 times the normal rate of syphilis</a:t>
            </a:r>
          </a:p>
          <a:p>
            <a:endParaRPr lang="en-US" dirty="0"/>
          </a:p>
        </p:txBody>
      </p:sp>
    </p:spTree>
    <p:extLst>
      <p:ext uri="{BB962C8B-B14F-4D97-AF65-F5344CB8AC3E}">
        <p14:creationId xmlns:p14="http://schemas.microsoft.com/office/powerpoint/2010/main" xmlns="" val="244773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85000" lnSpcReduction="20000"/>
          </a:bodyPr>
          <a:lstStyle/>
          <a:p>
            <a:pPr>
              <a:buNone/>
            </a:pPr>
            <a:r>
              <a:rPr lang="en-US" sz="3300" dirty="0" smtClean="0">
                <a:solidFill>
                  <a:srgbClr val="FF0000"/>
                </a:solidFill>
              </a:rPr>
              <a:t>What are the symptoms of HIV infection? </a:t>
            </a:r>
          </a:p>
          <a:p>
            <a:r>
              <a:rPr lang="en-US" sz="3300" dirty="0" smtClean="0"/>
              <a:t>The following symptoms may occur with HIV infection: </a:t>
            </a:r>
          </a:p>
          <a:p>
            <a:r>
              <a:rPr lang="en-US" sz="3300" dirty="0" smtClean="0"/>
              <a:t>rapid weight loss </a:t>
            </a:r>
          </a:p>
          <a:p>
            <a:r>
              <a:rPr lang="en-US" sz="3300" dirty="0" smtClean="0"/>
              <a:t>dry cough </a:t>
            </a:r>
          </a:p>
          <a:p>
            <a:r>
              <a:rPr lang="en-US" sz="3300" dirty="0" smtClean="0"/>
              <a:t>recurring fever or profuse night sweats </a:t>
            </a:r>
          </a:p>
          <a:p>
            <a:r>
              <a:rPr lang="en-US" sz="3300" dirty="0" smtClean="0"/>
              <a:t>profound and unexplained fatigue </a:t>
            </a:r>
          </a:p>
          <a:p>
            <a:r>
              <a:rPr lang="en-US" sz="3300" dirty="0" smtClean="0"/>
              <a:t>swollen lymph glands in the armpits, groin, or neck </a:t>
            </a:r>
          </a:p>
          <a:p>
            <a:r>
              <a:rPr lang="en-US" sz="3300" dirty="0" smtClean="0"/>
              <a:t>diarrhea that lasts for more than a week </a:t>
            </a:r>
          </a:p>
          <a:p>
            <a:r>
              <a:rPr lang="en-US" sz="3300" dirty="0" smtClean="0"/>
              <a:t>white spots or unusual blemishes on the tongue, in the mouth, or in the throat </a:t>
            </a:r>
          </a:p>
          <a:p>
            <a:r>
              <a:rPr lang="en-US" sz="3300" dirty="0" smtClean="0"/>
              <a:t>pneumonia </a:t>
            </a:r>
          </a:p>
          <a:p>
            <a:r>
              <a:rPr lang="en-US" sz="3300" dirty="0" smtClean="0"/>
              <a:t>memory loss, depression and other neurological disorders </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How long does it take for HIV to cause AIDS? </a:t>
            </a:r>
          </a:p>
          <a:p>
            <a:pPr>
              <a:buNone/>
            </a:pPr>
            <a:r>
              <a:rPr lang="en-US" dirty="0" smtClean="0"/>
              <a:t>Scientists have estimated that about half the people infected with HIV develop AIDS within 10 years after becoming infected. This time varies greatly from person to person and can depend on many factors, including a person’s health care and lifestyle.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How can I tell if I have HIV</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Blood test</a:t>
            </a:r>
          </a:p>
          <a:p>
            <a:r>
              <a:rPr lang="en-US" dirty="0" smtClean="0"/>
              <a:t>It takes 3 to 6 months after you are exposed  to develop the detectable antibodies that tell if you have HIV</a:t>
            </a:r>
          </a:p>
          <a:p>
            <a:r>
              <a:rPr lang="en-US" dirty="0" smtClean="0"/>
              <a:t>Dr. Office, STD clinics, Family planning services,  HIV testing sites</a:t>
            </a:r>
          </a:p>
          <a:p>
            <a:endParaRPr lang="en-US" dirty="0"/>
          </a:p>
          <a:p>
            <a:pPr marL="0" indent="0">
              <a:buNone/>
            </a:pPr>
            <a:r>
              <a:rPr lang="en-US" dirty="0" smtClean="0">
                <a:solidFill>
                  <a:srgbClr val="00B0F0"/>
                </a:solidFill>
              </a:rPr>
              <a:t>WHO SHOULD BE TESTED</a:t>
            </a:r>
          </a:p>
          <a:p>
            <a:r>
              <a:rPr lang="en-US" dirty="0" smtClean="0"/>
              <a:t>Men who have unprotected sex with other men</a:t>
            </a:r>
          </a:p>
          <a:p>
            <a:r>
              <a:rPr lang="en-US" dirty="0" smtClean="0"/>
              <a:t>People who share needles</a:t>
            </a:r>
          </a:p>
          <a:p>
            <a:r>
              <a:rPr lang="en-US" dirty="0" smtClean="0"/>
              <a:t>People with several sexual partners</a:t>
            </a:r>
          </a:p>
          <a:p>
            <a:r>
              <a:rPr lang="en-US" dirty="0" smtClean="0"/>
              <a:t>People who already have another STI</a:t>
            </a:r>
          </a:p>
          <a:p>
            <a:r>
              <a:rPr lang="en-US" dirty="0" smtClean="0"/>
              <a:t>Infants born to HIV positive mothers</a:t>
            </a:r>
          </a:p>
          <a:p>
            <a:r>
              <a:rPr lang="en-US" dirty="0" smtClean="0"/>
              <a:t>People who are significantly exposed  to another person’s blood</a:t>
            </a:r>
          </a:p>
          <a:p>
            <a:pPr marL="0" indent="0">
              <a:buNone/>
            </a:pPr>
            <a:r>
              <a:rPr lang="en-US" dirty="0"/>
              <a:t> </a:t>
            </a:r>
            <a:r>
              <a:rPr lang="en-US" dirty="0" smtClean="0"/>
              <a:t>   and they have open wounds, or exposure to open areas</a:t>
            </a:r>
            <a:endParaRPr lang="en-US" dirty="0"/>
          </a:p>
        </p:txBody>
      </p:sp>
    </p:spTree>
    <p:extLst>
      <p:ext uri="{BB962C8B-B14F-4D97-AF65-F5344CB8AC3E}">
        <p14:creationId xmlns:p14="http://schemas.microsoft.com/office/powerpoint/2010/main" xmlns="" val="11667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Statistics</a:t>
            </a:r>
            <a:endParaRPr lang="en-US" dirty="0"/>
          </a:p>
        </p:txBody>
      </p:sp>
      <p:pic>
        <p:nvPicPr>
          <p:cNvPr id="4" name="Content Placeholder 3" descr="aids3.jpg"/>
          <p:cNvPicPr>
            <a:picLocks noGrp="1" noChangeAspect="1"/>
          </p:cNvPicPr>
          <p:nvPr>
            <p:ph idx="1"/>
          </p:nvPr>
        </p:nvPicPr>
        <p:blipFill>
          <a:blip r:embed="rId2" cstate="print"/>
          <a:stretch>
            <a:fillRect/>
          </a:stretch>
        </p:blipFill>
        <p:spPr>
          <a:xfrm>
            <a:off x="1828800" y="1828800"/>
            <a:ext cx="5848350" cy="43862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CAN I GET MORE INFO?</a:t>
            </a:r>
            <a:br>
              <a:rPr lang="en-US" dirty="0" smtClean="0"/>
            </a:br>
            <a:endParaRPr lang="en-US" dirty="0"/>
          </a:p>
        </p:txBody>
      </p:sp>
      <p:sp>
        <p:nvSpPr>
          <p:cNvPr id="3" name="Content Placeholder 2"/>
          <p:cNvSpPr>
            <a:spLocks noGrp="1"/>
          </p:cNvSpPr>
          <p:nvPr>
            <p:ph idx="1"/>
          </p:nvPr>
        </p:nvSpPr>
        <p:spPr/>
        <p:txBody>
          <a:bodyPr/>
          <a:lstStyle/>
          <a:p>
            <a:r>
              <a:rPr lang="en-US" dirty="0" smtClean="0"/>
              <a:t>Wisconsin AIDS line: 1-800-334-AIDS</a:t>
            </a:r>
          </a:p>
          <a:p>
            <a:r>
              <a:rPr lang="en-US" dirty="0" smtClean="0"/>
              <a:t>Spanish speaking AIDS line: 1-800-344-7432</a:t>
            </a:r>
          </a:p>
          <a:p>
            <a:r>
              <a:rPr lang="en-US" dirty="0" smtClean="0"/>
              <a:t>Red Cross</a:t>
            </a:r>
          </a:p>
          <a:p>
            <a:r>
              <a:rPr lang="en-US" dirty="0" smtClean="0"/>
              <a:t>AIDS service organizations in Milwaukee</a:t>
            </a:r>
          </a:p>
          <a:p>
            <a:r>
              <a:rPr lang="en-US" dirty="0" smtClean="0"/>
              <a:t>On the Web</a:t>
            </a:r>
          </a:p>
          <a:p>
            <a:pPr>
              <a:buNone/>
            </a:pPr>
            <a:r>
              <a:rPr lang="en-US" dirty="0" smtClean="0"/>
              <a:t>	Wisconsin AIDS/HIV Program</a:t>
            </a:r>
          </a:p>
          <a:p>
            <a:pPr>
              <a:buNone/>
            </a:pPr>
            <a:r>
              <a:rPr lang="en-US" dirty="0" smtClean="0"/>
              <a:t>	Centers for Disease Control</a:t>
            </a:r>
          </a:p>
          <a:p>
            <a:pPr>
              <a:buNone/>
            </a:pPr>
            <a:r>
              <a:rPr lang="en-US" dirty="0" smtClean="0"/>
              <a:t>	National Prevention Information Network</a:t>
            </a:r>
          </a:p>
          <a:p>
            <a:pPr marL="0" indent="0">
              <a:buNone/>
            </a:pPr>
            <a:endParaRPr lang="en-US" dirty="0"/>
          </a:p>
        </p:txBody>
      </p:sp>
    </p:spTree>
    <p:extLst>
      <p:ext uri="{BB962C8B-B14F-4D97-AF65-F5344CB8AC3E}">
        <p14:creationId xmlns:p14="http://schemas.microsoft.com/office/powerpoint/2010/main" xmlns="" val="4138584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LINES DVD</a:t>
            </a:r>
            <a:endParaRPr lang="en-US" dirty="0"/>
          </a:p>
        </p:txBody>
      </p:sp>
      <p:pic>
        <p:nvPicPr>
          <p:cNvPr id="4" name="Content Placeholder 3" descr="aids4.jpg"/>
          <p:cNvPicPr>
            <a:picLocks noGrp="1" noChangeAspect="1"/>
          </p:cNvPicPr>
          <p:nvPr>
            <p:ph idx="1"/>
          </p:nvPr>
        </p:nvPicPr>
        <p:blipFill>
          <a:blip r:embed="rId2" cstate="print"/>
          <a:stretch>
            <a:fillRect/>
          </a:stretch>
        </p:blipFill>
        <p:spPr>
          <a:xfrm>
            <a:off x="1447800" y="1981200"/>
            <a:ext cx="5600700" cy="420052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 LIGHT – GREEN LIGHT ACTIVITY</a:t>
            </a:r>
            <a:endParaRPr lang="en-US" dirty="0"/>
          </a:p>
        </p:txBody>
      </p:sp>
      <p:sp>
        <p:nvSpPr>
          <p:cNvPr id="5" name="Content Placeholder 4"/>
          <p:cNvSpPr>
            <a:spLocks noGrp="1"/>
          </p:cNvSpPr>
          <p:nvPr>
            <p:ph idx="1"/>
          </p:nvPr>
        </p:nvSpPr>
        <p:spPr/>
        <p:txBody>
          <a:bodyPr/>
          <a:lstStyle/>
          <a:p>
            <a:r>
              <a:rPr lang="en-US" dirty="0" smtClean="0"/>
              <a:t>RED LIGHT = HIGH RISK ACTIVITY</a:t>
            </a:r>
          </a:p>
          <a:p>
            <a:endParaRPr lang="en-US" dirty="0"/>
          </a:p>
          <a:p>
            <a:r>
              <a:rPr lang="en-US" dirty="0" smtClean="0"/>
              <a:t>YELLOW LIGHT = MODERATE RISK ACTIVITY</a:t>
            </a:r>
          </a:p>
          <a:p>
            <a:endParaRPr lang="en-US" dirty="0"/>
          </a:p>
          <a:p>
            <a:r>
              <a:rPr lang="en-US" dirty="0" smtClean="0"/>
              <a:t>GREEN LIGHT = LOW RISK ACTIVITY</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19850" y="1828800"/>
            <a:ext cx="2513633" cy="4572000"/>
          </a:xfrm>
          <a:prstGeom prst="rect">
            <a:avLst/>
          </a:prstGeom>
        </p:spPr>
      </p:pic>
    </p:spTree>
    <p:extLst>
      <p:ext uri="{BB962C8B-B14F-4D97-AF65-F5344CB8AC3E}">
        <p14:creationId xmlns:p14="http://schemas.microsoft.com/office/powerpoint/2010/main" xmlns="" val="3673047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Behaviors for getting HIV</a:t>
            </a:r>
            <a:endParaRPr lang="en-US" dirty="0"/>
          </a:p>
        </p:txBody>
      </p:sp>
      <p:sp>
        <p:nvSpPr>
          <p:cNvPr id="3" name="Content Placeholder 2"/>
          <p:cNvSpPr>
            <a:spLocks noGrp="1"/>
          </p:cNvSpPr>
          <p:nvPr>
            <p:ph idx="1"/>
          </p:nvPr>
        </p:nvSpPr>
        <p:spPr/>
        <p:txBody>
          <a:bodyPr/>
          <a:lstStyle/>
          <a:p>
            <a:r>
              <a:rPr lang="en-US" dirty="0" smtClean="0"/>
              <a:t>Anal Intercourse without a condom</a:t>
            </a:r>
          </a:p>
          <a:p>
            <a:r>
              <a:rPr lang="en-US" dirty="0" smtClean="0"/>
              <a:t>Sharing needles for injecting drugs, etc..</a:t>
            </a:r>
          </a:p>
          <a:p>
            <a:r>
              <a:rPr lang="en-US" dirty="0" smtClean="0"/>
              <a:t>Vaginal intercourse without a condom</a:t>
            </a:r>
          </a:p>
          <a:p>
            <a:r>
              <a:rPr lang="en-US" dirty="0" smtClean="0"/>
              <a:t>Anal intercourse with internal ejaculation with a condom</a:t>
            </a:r>
          </a:p>
          <a:p>
            <a:r>
              <a:rPr lang="en-US" dirty="0" smtClean="0"/>
              <a:t>Vaginal intercourse with a condom and internal ejaculation</a:t>
            </a:r>
          </a:p>
          <a:p>
            <a:r>
              <a:rPr lang="en-US" dirty="0" smtClean="0"/>
              <a:t>Sharing needles for tattooing, or piercing</a:t>
            </a:r>
          </a:p>
          <a:p>
            <a:r>
              <a:rPr lang="en-US" dirty="0" smtClean="0"/>
              <a:t>Breast feeding by an infected mother</a:t>
            </a:r>
          </a:p>
          <a:p>
            <a:r>
              <a:rPr lang="en-US" dirty="0" smtClean="0"/>
              <a:t>Unprotected oral sex</a:t>
            </a:r>
          </a:p>
          <a:p>
            <a:r>
              <a:rPr lang="en-US" dirty="0" smtClean="0"/>
              <a:t>Cleaning blood spills with no barrier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Risk Behaviors</a:t>
            </a:r>
            <a:endParaRPr lang="en-US" dirty="0"/>
          </a:p>
        </p:txBody>
      </p:sp>
      <p:sp>
        <p:nvSpPr>
          <p:cNvPr id="3" name="Content Placeholder 2"/>
          <p:cNvSpPr>
            <a:spLocks noGrp="1"/>
          </p:cNvSpPr>
          <p:nvPr>
            <p:ph idx="1"/>
          </p:nvPr>
        </p:nvSpPr>
        <p:spPr/>
        <p:txBody>
          <a:bodyPr/>
          <a:lstStyle/>
          <a:p>
            <a:r>
              <a:rPr lang="en-US" dirty="0" smtClean="0"/>
              <a:t>Blood spills with barriers</a:t>
            </a:r>
          </a:p>
          <a:p>
            <a:r>
              <a:rPr lang="en-US" dirty="0" smtClean="0"/>
              <a:t>Mutual masturbation</a:t>
            </a:r>
          </a:p>
          <a:p>
            <a:r>
              <a:rPr lang="en-US" dirty="0" smtClean="0"/>
              <a:t>Deep wet kissing</a:t>
            </a:r>
          </a:p>
          <a:p>
            <a:r>
              <a:rPr lang="en-US" dirty="0" smtClean="0"/>
              <a:t>Dry kissing</a:t>
            </a:r>
          </a:p>
          <a:p>
            <a:r>
              <a:rPr lang="en-US" dirty="0" smtClean="0"/>
              <a:t>Hugging and massage</a:t>
            </a:r>
          </a:p>
          <a:p>
            <a:r>
              <a:rPr lang="en-US" dirty="0" smtClean="0"/>
              <a:t>Self-masturbation</a:t>
            </a:r>
          </a:p>
          <a:p>
            <a:r>
              <a:rPr lang="en-US" dirty="0" smtClean="0"/>
              <a:t>Donating blood</a:t>
            </a:r>
          </a:p>
          <a:p>
            <a:r>
              <a:rPr lang="en-US" dirty="0" smtClean="0"/>
              <a:t>Mutually monogamous relationships with an uninfected partner</a:t>
            </a:r>
          </a:p>
          <a:p>
            <a:r>
              <a:rPr lang="en-US" sz="4000" dirty="0" smtClean="0"/>
              <a:t>ABSTINENCE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in)">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945" y="1447800"/>
            <a:ext cx="2736454" cy="4708981"/>
          </a:xfrm>
          <a:prstGeom prst="rect">
            <a:avLst/>
          </a:prstGeom>
          <a:noFill/>
        </p:spPr>
        <p:txBody>
          <a:bodyPr wrap="none" rtlCol="0">
            <a:spAutoFit/>
          </a:bodyPr>
          <a:lstStyle/>
          <a:p>
            <a:pPr algn="ctr"/>
            <a:r>
              <a:rPr lang="en-US" sz="4800" dirty="0" smtClean="0">
                <a:solidFill>
                  <a:srgbClr val="FF0000"/>
                </a:solidFill>
              </a:rPr>
              <a:t>1 in 2</a:t>
            </a:r>
          </a:p>
          <a:p>
            <a:pPr algn="ctr"/>
            <a:r>
              <a:rPr lang="en-US" sz="2800" dirty="0" smtClean="0">
                <a:solidFill>
                  <a:srgbClr val="00B050"/>
                </a:solidFill>
              </a:rPr>
              <a:t>SEXUALLY ACTIVE</a:t>
            </a:r>
          </a:p>
          <a:p>
            <a:pPr algn="ctr"/>
            <a:r>
              <a:rPr lang="en-US" sz="2800" dirty="0" smtClean="0"/>
              <a:t>Young people</a:t>
            </a:r>
          </a:p>
          <a:p>
            <a:pPr algn="ctr"/>
            <a:r>
              <a:rPr lang="en-US" sz="2800" dirty="0" smtClean="0"/>
              <a:t>Will get</a:t>
            </a:r>
          </a:p>
          <a:p>
            <a:pPr algn="ctr"/>
            <a:r>
              <a:rPr lang="en-US" sz="2800" dirty="0" smtClean="0"/>
              <a:t>An </a:t>
            </a:r>
            <a:r>
              <a:rPr lang="en-US" sz="4000" dirty="0" smtClean="0">
                <a:solidFill>
                  <a:srgbClr val="002060"/>
                </a:solidFill>
              </a:rPr>
              <a:t>STD/I </a:t>
            </a:r>
          </a:p>
          <a:p>
            <a:pPr algn="ctr"/>
            <a:r>
              <a:rPr lang="en-US" sz="2800" dirty="0" smtClean="0"/>
              <a:t>By the age of </a:t>
            </a:r>
          </a:p>
          <a:p>
            <a:pPr algn="ctr"/>
            <a:r>
              <a:rPr lang="en-US" sz="4400" dirty="0" smtClean="0">
                <a:solidFill>
                  <a:srgbClr val="C00000"/>
                </a:solidFill>
              </a:rPr>
              <a:t>25</a:t>
            </a:r>
          </a:p>
          <a:p>
            <a:pPr algn="ctr"/>
            <a:r>
              <a:rPr lang="en-US" sz="2800" dirty="0" smtClean="0"/>
              <a:t>MOST</a:t>
            </a:r>
          </a:p>
          <a:p>
            <a:pPr algn="ctr"/>
            <a:r>
              <a:rPr lang="en-US" sz="2800" dirty="0" smtClean="0"/>
              <a:t>Will not know it</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3600" y="4261306"/>
            <a:ext cx="2857500" cy="18954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064808"/>
            <a:ext cx="2305545" cy="1583141"/>
          </a:xfrm>
          <a:prstGeom prst="rect">
            <a:avLst/>
          </a:prstGeom>
        </p:spPr>
      </p:pic>
    </p:spTree>
    <p:extLst>
      <p:ext uri="{BB962C8B-B14F-4D97-AF65-F5344CB8AC3E}">
        <p14:creationId xmlns:p14="http://schemas.microsoft.com/office/powerpoint/2010/main" xmlns="" val="354180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STD/I’s</a:t>
            </a:r>
            <a:endParaRPr lang="en-US" dirty="0"/>
          </a:p>
        </p:txBody>
      </p:sp>
      <p:sp>
        <p:nvSpPr>
          <p:cNvPr id="3" name="Content Placeholder 2"/>
          <p:cNvSpPr>
            <a:spLocks noGrp="1"/>
          </p:cNvSpPr>
          <p:nvPr>
            <p:ph idx="1"/>
          </p:nvPr>
        </p:nvSpPr>
        <p:spPr/>
        <p:txBody>
          <a:bodyPr/>
          <a:lstStyle/>
          <a:p>
            <a:r>
              <a:rPr lang="en-US" dirty="0" smtClean="0"/>
              <a:t>Human Papillomavirus  (HPV)</a:t>
            </a:r>
          </a:p>
          <a:p>
            <a:r>
              <a:rPr lang="en-US" dirty="0" smtClean="0"/>
              <a:t>Chlamydia</a:t>
            </a:r>
          </a:p>
          <a:p>
            <a:r>
              <a:rPr lang="en-US" dirty="0" smtClean="0"/>
              <a:t>Pelvic Inflammatory Disease (PID)</a:t>
            </a:r>
          </a:p>
          <a:p>
            <a:r>
              <a:rPr lang="en-US" dirty="0" smtClean="0"/>
              <a:t>Gonorrhea</a:t>
            </a:r>
          </a:p>
          <a:p>
            <a:r>
              <a:rPr lang="en-US" dirty="0" smtClean="0"/>
              <a:t>Genital Herpes</a:t>
            </a:r>
          </a:p>
          <a:p>
            <a:r>
              <a:rPr lang="en-US" dirty="0" smtClean="0"/>
              <a:t>Syphilis</a:t>
            </a:r>
          </a:p>
          <a:p>
            <a:r>
              <a:rPr lang="en-US" dirty="0" smtClean="0"/>
              <a:t>Hepatitis B</a:t>
            </a:r>
          </a:p>
          <a:p>
            <a:r>
              <a:rPr lang="en-US" dirty="0" smtClean="0"/>
              <a:t>Trichomoniasis /Bacterial Vaginosis</a:t>
            </a:r>
          </a:p>
          <a:p>
            <a:r>
              <a:rPr lang="en-US" dirty="0" smtClean="0"/>
              <a:t>Pubic Lice</a:t>
            </a:r>
          </a:p>
          <a:p>
            <a:r>
              <a:rPr lang="en-US" dirty="0" smtClean="0"/>
              <a:t>Human Immunodeficiency Virus (HIV)</a:t>
            </a:r>
            <a:endParaRPr lang="en-US" dirty="0"/>
          </a:p>
        </p:txBody>
      </p:sp>
      <p:pic>
        <p:nvPicPr>
          <p:cNvPr id="4" name="Picture 3" descr="gonorrhea1.jpg"/>
          <p:cNvPicPr>
            <a:picLocks noChangeAspect="1"/>
          </p:cNvPicPr>
          <p:nvPr/>
        </p:nvPicPr>
        <p:blipFill>
          <a:blip r:embed="rId2" cstate="print"/>
          <a:stretch>
            <a:fillRect/>
          </a:stretch>
        </p:blipFill>
        <p:spPr>
          <a:xfrm>
            <a:off x="5181600" y="2819400"/>
            <a:ext cx="2714625" cy="15811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 Data in Milwaukee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3600" y="2434431"/>
            <a:ext cx="4800600" cy="2857500"/>
          </a:xfrm>
        </p:spPr>
      </p:pic>
    </p:spTree>
    <p:extLst>
      <p:ext uri="{BB962C8B-B14F-4D97-AF65-F5344CB8AC3E}">
        <p14:creationId xmlns:p14="http://schemas.microsoft.com/office/powerpoint/2010/main" xmlns="" val="310794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puts Teens at a higher risk??</a:t>
            </a:r>
            <a:endParaRPr lang="en-US" dirty="0"/>
          </a:p>
        </p:txBody>
      </p:sp>
      <p:sp>
        <p:nvSpPr>
          <p:cNvPr id="3" name="Content Placeholder 2"/>
          <p:cNvSpPr>
            <a:spLocks noGrp="1"/>
          </p:cNvSpPr>
          <p:nvPr>
            <p:ph idx="1"/>
          </p:nvPr>
        </p:nvSpPr>
        <p:spPr/>
        <p:txBody>
          <a:bodyPr/>
          <a:lstStyle/>
          <a:p>
            <a:r>
              <a:rPr lang="en-US" dirty="0" smtClean="0"/>
              <a:t>More likely to have multiple, sequential, or concurrent sex partners, rather than single long term relationships</a:t>
            </a:r>
          </a:p>
          <a:p>
            <a:endParaRPr lang="en-US" dirty="0"/>
          </a:p>
          <a:p>
            <a:r>
              <a:rPr lang="en-US" dirty="0" smtClean="0"/>
              <a:t>More likely to engage in unprotected sexual intercourse</a:t>
            </a:r>
          </a:p>
          <a:p>
            <a:endParaRPr lang="en-US" dirty="0"/>
          </a:p>
          <a:p>
            <a:r>
              <a:rPr lang="en-US" dirty="0" smtClean="0"/>
              <a:t>They select partners that are at higher risk</a:t>
            </a:r>
          </a:p>
          <a:p>
            <a:endParaRPr lang="en-US" dirty="0"/>
          </a:p>
          <a:p>
            <a:pPr marL="0" indent="0" algn="ctr">
              <a:buNone/>
            </a:pPr>
            <a:r>
              <a:rPr lang="en-US" dirty="0" smtClean="0"/>
              <a:t>“IF YOU DON’T TAKE RESPONSIBILITY FOR YOUR SEXUAL HEALTH, WHO WILL??</a:t>
            </a:r>
            <a:endParaRPr lang="en-US" dirty="0"/>
          </a:p>
        </p:txBody>
      </p:sp>
    </p:spTree>
    <p:extLst>
      <p:ext uri="{BB962C8B-B14F-4D97-AF65-F5344CB8AC3E}">
        <p14:creationId xmlns:p14="http://schemas.microsoft.com/office/powerpoint/2010/main" xmlns="" val="32425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STDI REPORT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USE EITHER OF THESE TWO WEBSITES:  cdc.gov or iwannaknow.org</a:t>
            </a:r>
          </a:p>
          <a:p>
            <a:pPr algn="ctr">
              <a:buNone/>
            </a:pPr>
            <a:r>
              <a:rPr lang="en-US" dirty="0" smtClean="0"/>
              <a:t>Create a power point answering the following questions about your STI.  It should be one slide per question, you may add pictures as long as I approve.  No genitalia!</a:t>
            </a:r>
            <a:endParaRPr lang="en-US" dirty="0"/>
          </a:p>
          <a:p>
            <a:pPr algn="ctr">
              <a:buNone/>
            </a:pPr>
            <a:r>
              <a:rPr lang="en-US" dirty="0" smtClean="0"/>
              <a:t>Answer the following questions regarding your STI</a:t>
            </a:r>
          </a:p>
          <a:p>
            <a:r>
              <a:rPr lang="en-US" dirty="0" smtClean="0"/>
              <a:t>What is it?</a:t>
            </a:r>
          </a:p>
          <a:p>
            <a:r>
              <a:rPr lang="en-US" dirty="0" smtClean="0"/>
              <a:t>How common is it?</a:t>
            </a:r>
          </a:p>
          <a:p>
            <a:r>
              <a:rPr lang="en-US" dirty="0" smtClean="0"/>
              <a:t>How do people get it (method(s) of transmission)?</a:t>
            </a:r>
          </a:p>
          <a:p>
            <a:r>
              <a:rPr lang="en-US" dirty="0" smtClean="0"/>
              <a:t>What are the symptoms?</a:t>
            </a:r>
          </a:p>
          <a:p>
            <a:r>
              <a:rPr lang="en-US" dirty="0" smtClean="0"/>
              <a:t>What are the complications if not treated?</a:t>
            </a:r>
          </a:p>
          <a:p>
            <a:r>
              <a:rPr lang="en-US" dirty="0" smtClean="0"/>
              <a:t>How does it affect the pregnant women and or the baby?</a:t>
            </a:r>
          </a:p>
          <a:p>
            <a:r>
              <a:rPr lang="en-US" dirty="0" smtClean="0"/>
              <a:t>What is the treatment?</a:t>
            </a:r>
          </a:p>
          <a:p>
            <a:endParaRPr lang="en-US" dirty="0"/>
          </a:p>
        </p:txBody>
      </p:sp>
    </p:spTree>
    <p:extLst>
      <p:ext uri="{BB962C8B-B14F-4D97-AF65-F5344CB8AC3E}">
        <p14:creationId xmlns:p14="http://schemas.microsoft.com/office/powerpoint/2010/main" xmlns="" val="3765103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Categories of STD/I’s</a:t>
            </a:r>
            <a:br>
              <a:rPr lang="en-US"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Virus</a:t>
            </a:r>
            <a:r>
              <a:rPr lang="en-US" dirty="0" smtClean="0"/>
              <a:t>:  Smallest known pathogen.  No known cure, can only treat the symptoms.</a:t>
            </a:r>
          </a:p>
          <a:p>
            <a:pPr marL="0" indent="0">
              <a:buNone/>
            </a:pPr>
            <a:r>
              <a:rPr lang="en-US" dirty="0" smtClean="0"/>
              <a:t>Examples Genital warts, genital herpes, hepatitis, HPV and HIV</a:t>
            </a:r>
          </a:p>
          <a:p>
            <a:pPr marL="0" indent="0">
              <a:buNone/>
            </a:pPr>
            <a:endParaRPr lang="en-US" dirty="0"/>
          </a:p>
          <a:p>
            <a:r>
              <a:rPr lang="en-US" dirty="0" smtClean="0">
                <a:solidFill>
                  <a:srgbClr val="FF0000"/>
                </a:solidFill>
              </a:rPr>
              <a:t>Bacteria</a:t>
            </a:r>
            <a:r>
              <a:rPr lang="en-US" dirty="0" smtClean="0"/>
              <a:t>:   Single celled microorganism.  Cured by antibiotics.</a:t>
            </a:r>
          </a:p>
          <a:p>
            <a:pPr marL="0" indent="0">
              <a:buNone/>
            </a:pPr>
            <a:r>
              <a:rPr lang="en-US" dirty="0" smtClean="0"/>
              <a:t>Examples:  Chlamydia, syphilis, gonorrhea, vaginitits.</a:t>
            </a:r>
          </a:p>
          <a:p>
            <a:pPr marL="0" indent="0">
              <a:buNone/>
            </a:pPr>
            <a:endParaRPr lang="en-US" dirty="0"/>
          </a:p>
          <a:p>
            <a:r>
              <a:rPr lang="en-US" dirty="0" smtClean="0">
                <a:solidFill>
                  <a:srgbClr val="FF0000"/>
                </a:solidFill>
              </a:rPr>
              <a:t>Other Protozoan/parasites</a:t>
            </a:r>
            <a:r>
              <a:rPr lang="en-US" dirty="0" smtClean="0"/>
              <a:t>:  Single celled organism.  Cured by special medicated shampoos, and some oral medications.</a:t>
            </a:r>
          </a:p>
          <a:p>
            <a:pPr marL="0" indent="0">
              <a:buNone/>
            </a:pPr>
            <a:r>
              <a:rPr lang="en-US" dirty="0" smtClean="0"/>
              <a:t>Examples:  Trichomoniasis, pubic lice, scabies.</a:t>
            </a:r>
            <a:endParaRPr lang="en-US" dirty="0"/>
          </a:p>
        </p:txBody>
      </p:sp>
    </p:spTree>
    <p:extLst>
      <p:ext uri="{BB962C8B-B14F-4D97-AF65-F5344CB8AC3E}">
        <p14:creationId xmlns:p14="http://schemas.microsoft.com/office/powerpoint/2010/main" xmlns="" val="11653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lstStyle/>
          <a:p>
            <a:r>
              <a:rPr lang="en-US" dirty="0" smtClean="0">
                <a:solidFill>
                  <a:srgbClr val="FF0000"/>
                </a:solidFill>
              </a:rPr>
              <a:t>HIV/AIDS Pre Test</a:t>
            </a:r>
            <a:endParaRPr lang="en-US" dirty="0">
              <a:solidFill>
                <a:srgbClr val="FF0000"/>
              </a:solidFill>
            </a:endParaRPr>
          </a:p>
        </p:txBody>
      </p:sp>
      <p:sp>
        <p:nvSpPr>
          <p:cNvPr id="5" name="Content Placeholder 4"/>
          <p:cNvSpPr>
            <a:spLocks noGrp="1"/>
          </p:cNvSpPr>
          <p:nvPr>
            <p:ph idx="1"/>
          </p:nvPr>
        </p:nvSpPr>
        <p:spPr>
          <a:xfrm>
            <a:off x="457200" y="1295400"/>
            <a:ext cx="8229600" cy="4830763"/>
          </a:xfrm>
        </p:spPr>
        <p:txBody>
          <a:bodyPr>
            <a:normAutofit fontScale="47500" lnSpcReduction="20000"/>
          </a:bodyPr>
          <a:lstStyle/>
          <a:p>
            <a:pPr>
              <a:buNone/>
            </a:pPr>
            <a:r>
              <a:rPr lang="en-US" sz="5000" dirty="0" smtClean="0"/>
              <a:t>1. Which statement best describes the relationship between HIV and AIDS? </a:t>
            </a:r>
          </a:p>
          <a:p>
            <a:r>
              <a:rPr lang="en-US" sz="5000" dirty="0" smtClean="0"/>
              <a:t>a. HIV and AIDS are the same thing. </a:t>
            </a:r>
          </a:p>
          <a:p>
            <a:r>
              <a:rPr lang="en-US" sz="5000" dirty="0" smtClean="0"/>
              <a:t>b. HIV can be cured but AIDS cannot be. </a:t>
            </a:r>
          </a:p>
          <a:p>
            <a:r>
              <a:rPr lang="en-US" sz="5000" dirty="0" smtClean="0"/>
              <a:t>c. HIV is the virus that causes AIDS. </a:t>
            </a:r>
          </a:p>
          <a:p>
            <a:r>
              <a:rPr lang="en-US" sz="5000" dirty="0" smtClean="0"/>
              <a:t>d. HIV has no relationship to AIDS. </a:t>
            </a:r>
          </a:p>
          <a:p>
            <a:endParaRPr lang="en-US" sz="5000" dirty="0" smtClean="0"/>
          </a:p>
          <a:p>
            <a:r>
              <a:rPr lang="en-US" sz="5000" dirty="0" smtClean="0"/>
              <a:t>2.  Which of these statements about HIV infection is true? </a:t>
            </a:r>
          </a:p>
          <a:p>
            <a:r>
              <a:rPr lang="en-US" sz="5000" dirty="0" smtClean="0"/>
              <a:t>a. HIV attacks cells of the immune system. </a:t>
            </a:r>
          </a:p>
          <a:p>
            <a:r>
              <a:rPr lang="en-US" sz="5000" dirty="0" smtClean="0"/>
              <a:t>b. HIV can be detected with a blood test. </a:t>
            </a:r>
          </a:p>
          <a:p>
            <a:r>
              <a:rPr lang="en-US" sz="5000" dirty="0" smtClean="0"/>
              <a:t>c. HIV can lead to AIDS if untreated. </a:t>
            </a:r>
          </a:p>
          <a:p>
            <a:r>
              <a:rPr lang="en-US" sz="5000" dirty="0" smtClean="0"/>
              <a:t>d. All of the above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down)">
                                      <p:cBhvr>
                                        <p:cTn id="7" dur="500"/>
                                        <p:tgtEl>
                                          <p:spTgt spid="5">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wipe(down)">
                                      <p:cBhvr>
                                        <p:cTn id="10" dur="500"/>
                                        <p:tgtEl>
                                          <p:spTgt spid="5">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wipe(down)">
                                      <p:cBhvr>
                                        <p:cTn id="13" dur="500"/>
                                        <p:tgtEl>
                                          <p:spTgt spid="5">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wipe(down)">
                                      <p:cBhvr>
                                        <p:cTn id="16" dur="500"/>
                                        <p:tgtEl>
                                          <p:spTgt spid="5">
                                            <p:txEl>
                                              <p:pRg st="9" end="9"/>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animEffect transition="in" filter="wipe(down)">
                                      <p:cBhvr>
                                        <p:cTn id="1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435</TotalTime>
  <Words>1656</Words>
  <Application>Microsoft Office PowerPoint</Application>
  <PresentationFormat>On-screen Show (4:3)</PresentationFormat>
  <Paragraphs>226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Thatch</vt:lpstr>
      <vt:lpstr>STD’s/STI’S</vt:lpstr>
      <vt:lpstr>Most STD/I’S </vt:lpstr>
      <vt:lpstr>Slide 3</vt:lpstr>
      <vt:lpstr>Types of STD/I’s</vt:lpstr>
      <vt:lpstr>STI Data in Milwaukee</vt:lpstr>
      <vt:lpstr>What puts Teens at a higher risk??</vt:lpstr>
      <vt:lpstr>STDI REPORT</vt:lpstr>
      <vt:lpstr>Categories of STD/I’s </vt:lpstr>
      <vt:lpstr>HIV/AIDS Pre Test</vt:lpstr>
      <vt:lpstr>Slide 10</vt:lpstr>
      <vt:lpstr>Slide 11</vt:lpstr>
      <vt:lpstr>9. Which of these statements about women with HIV is true?  a. They become sterile and cannot have children.  b. They have difficulty becoming pregnant.  c. They always pass HIV to their babies.  d. They can have a baby that does not have an HIV infection.   10. What does the HIV test look for?  a. the virus itself  b. antibodies to the virus  c. cells in the immune system  d. signs that the immune system is very weak</vt:lpstr>
      <vt:lpstr>HIV/AIDS STATS</vt:lpstr>
      <vt:lpstr>Slide 14</vt:lpstr>
      <vt:lpstr>What is HIV?</vt:lpstr>
      <vt:lpstr>HIV/AIDS Facts</vt:lpstr>
      <vt:lpstr>Special Cases</vt:lpstr>
      <vt:lpstr>HIV Cannot Be Transmitted Through</vt:lpstr>
      <vt:lpstr>Slide 19</vt:lpstr>
      <vt:lpstr>Slide 20</vt:lpstr>
      <vt:lpstr>Slide 21</vt:lpstr>
      <vt:lpstr>How can I tell if I have HIV </vt:lpstr>
      <vt:lpstr>HIV Statistics</vt:lpstr>
      <vt:lpstr>WHERE CAN I GET MORE INFO? </vt:lpstr>
      <vt:lpstr>BLOOD LINES DVD</vt:lpstr>
      <vt:lpstr>RED LIGHT – GREEN LIGHT ACTIVITY</vt:lpstr>
      <vt:lpstr>High Risk Behaviors for getting HIV</vt:lpstr>
      <vt:lpstr>Low Risk Behaviors</vt:lpstr>
    </vt:vector>
  </TitlesOfParts>
  <Company>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STD’s/STI’S</dc:title>
  <dc:creator>Windows User</dc:creator>
  <cp:lastModifiedBy>MPS</cp:lastModifiedBy>
  <cp:revision>37</cp:revision>
  <dcterms:created xsi:type="dcterms:W3CDTF">2012-11-16T19:47:56Z</dcterms:created>
  <dcterms:modified xsi:type="dcterms:W3CDTF">2013-11-27T19:16:07Z</dcterms:modified>
</cp:coreProperties>
</file>