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3" r:id="rId6"/>
    <p:sldId id="260" r:id="rId7"/>
    <p:sldId id="261" r:id="rId8"/>
    <p:sldId id="274" r:id="rId9"/>
    <p:sldId id="262" r:id="rId10"/>
    <p:sldId id="263" r:id="rId11"/>
    <p:sldId id="276" r:id="rId12"/>
    <p:sldId id="265" r:id="rId13"/>
    <p:sldId id="269" r:id="rId14"/>
    <p:sldId id="270" r:id="rId15"/>
    <p:sldId id="277" r:id="rId16"/>
    <p:sldId id="267" r:id="rId17"/>
    <p:sldId id="278" r:id="rId18"/>
    <p:sldId id="268" r:id="rId19"/>
    <p:sldId id="266" r:id="rId20"/>
    <p:sldId id="279" r:id="rId21"/>
    <p:sldId id="271" r:id="rId22"/>
    <p:sldId id="280" r:id="rId23"/>
    <p:sldId id="272" r:id="rId24"/>
    <p:sldId id="27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1E1DA2-EACB-46E7-9EB1-7A4A22F9B01E}" type="datetimeFigureOut">
              <a:rPr lang="en-US" smtClean="0"/>
              <a:pPr/>
              <a:t>12/2/2013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67AED1-A257-4A15-9FD5-590F162C9928}" type="slidenum">
              <a:rPr lang="en-US" smtClean="0"/>
              <a:pPr/>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E1DA2-EACB-46E7-9EB1-7A4A22F9B01E}" type="datetimeFigureOut">
              <a:rPr lang="en-US" smtClean="0"/>
              <a:pPr/>
              <a:t>12/2/2013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67AED1-A257-4A15-9FD5-590F162C9928}"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1E1DA2-EACB-46E7-9EB1-7A4A22F9B01E}" type="datetimeFigureOut">
              <a:rPr lang="en-US" smtClean="0"/>
              <a:pPr/>
              <a:t>12/2/2013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67AED1-A257-4A15-9FD5-590F162C9928}"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31E1DA2-EACB-46E7-9EB1-7A4A22F9B01E}" type="datetimeFigureOut">
              <a:rPr lang="en-US" smtClean="0"/>
              <a:pPr/>
              <a:t>12/2/2013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67AED1-A257-4A15-9FD5-590F162C9928}"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1E1DA2-EACB-46E7-9EB1-7A4A22F9B01E}" type="datetimeFigureOut">
              <a:rPr lang="en-US" smtClean="0"/>
              <a:pPr/>
              <a:t>12/2/2013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67AED1-A257-4A15-9FD5-590F162C9928}"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31E1DA2-EACB-46E7-9EB1-7A4A22F9B01E}" type="datetimeFigureOut">
              <a:rPr lang="en-US" smtClean="0"/>
              <a:pPr/>
              <a:t>12/2/2013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67AED1-A257-4A15-9FD5-590F162C9928}"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1E1DA2-EACB-46E7-9EB1-7A4A22F9B01E}" type="datetimeFigureOut">
              <a:rPr lang="en-US" smtClean="0"/>
              <a:pPr/>
              <a:t>12/2/2013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67AED1-A257-4A15-9FD5-590F162C9928}"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1E1DA2-EACB-46E7-9EB1-7A4A22F9B01E}" type="datetimeFigureOut">
              <a:rPr lang="en-US" smtClean="0"/>
              <a:pPr/>
              <a:t>12/2/2013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67AED1-A257-4A15-9FD5-590F162C9928}"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E1DA2-EACB-46E7-9EB1-7A4A22F9B01E}" type="datetimeFigureOut">
              <a:rPr lang="en-US" smtClean="0"/>
              <a:pPr/>
              <a:t>12/2/2013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67AED1-A257-4A15-9FD5-590F162C9928}"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1E1DA2-EACB-46E7-9EB1-7A4A22F9B01E}" type="datetimeFigureOut">
              <a:rPr lang="en-US" smtClean="0"/>
              <a:pPr/>
              <a:t>12/2/2013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67AED1-A257-4A15-9FD5-590F162C9928}"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1E1DA2-EACB-46E7-9EB1-7A4A22F9B01E}" type="datetimeFigureOut">
              <a:rPr lang="en-US" smtClean="0"/>
              <a:pPr/>
              <a:t>12/2/2013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67AED1-A257-4A15-9FD5-590F162C9928}" type="slidenum">
              <a:rPr lang="en-US" smtClean="0"/>
              <a:pPr/>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31E1DA2-EACB-46E7-9EB1-7A4A22F9B01E}" type="datetimeFigureOut">
              <a:rPr lang="en-US" smtClean="0"/>
              <a:pPr/>
              <a:t>12/2/2013</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A67AED1-A257-4A15-9FD5-590F162C992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city.milwaukee.gov/nocomdomnowa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www.plannedparenthood.org/health-topics/birth-control/spermicide-4225.htm"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plannedparenthood.org/health-topics/glossary-4338.htm"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cdc.gov/healthyweight/assessing/bmi/adult_bmi/english_bmi_calculator/bmi_calculator.html"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When is sex appropriate??</a:t>
            </a:r>
            <a:endParaRPr lang="en-US" dirty="0"/>
          </a:p>
        </p:txBody>
      </p:sp>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371600" y="838200"/>
            <a:ext cx="3692769" cy="3200400"/>
          </a:xfrm>
          <a:prstGeom prst="rect">
            <a:avLst/>
          </a:prstGeom>
        </p:spPr>
      </p:pic>
    </p:spTree>
    <p:extLst>
      <p:ext uri="{BB962C8B-B14F-4D97-AF65-F5344CB8AC3E}">
        <p14:creationId xmlns="" xmlns:p14="http://schemas.microsoft.com/office/powerpoint/2010/main" val="1889202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Free Condoms</a:t>
            </a:r>
            <a:endParaRPr lang="en-US" dirty="0"/>
          </a:p>
        </p:txBody>
      </p:sp>
      <p:sp>
        <p:nvSpPr>
          <p:cNvPr id="6" name="Content Placeholder 5"/>
          <p:cNvSpPr>
            <a:spLocks noGrp="1"/>
          </p:cNvSpPr>
          <p:nvPr>
            <p:ph sz="quarter" idx="13"/>
          </p:nvPr>
        </p:nvSpPr>
        <p:spPr/>
        <p:txBody>
          <a:bodyPr/>
          <a:lstStyle/>
          <a:p>
            <a:r>
              <a:rPr lang="en-US" dirty="0" smtClean="0">
                <a:hlinkClick r:id="rId2"/>
              </a:rPr>
              <a:t>http://city.milwaukee.gov/nocomdomnoway</a:t>
            </a:r>
            <a:endParaRPr lang="en-US" dirty="0" smtClean="0"/>
          </a:p>
          <a:p>
            <a:r>
              <a:rPr lang="en-US" dirty="0" smtClean="0"/>
              <a:t>Planned Parenthood</a:t>
            </a:r>
          </a:p>
          <a:p>
            <a:r>
              <a:rPr lang="en-US" dirty="0" smtClean="0"/>
              <a:t>School nurse</a:t>
            </a:r>
            <a:endParaRPr lang="en-US" dirty="0"/>
          </a:p>
        </p:txBody>
      </p:sp>
      <p:pic>
        <p:nvPicPr>
          <p:cNvPr id="2" name="Pictur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09600" y="2514600"/>
            <a:ext cx="2562225" cy="28575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715000"/>
            <a:ext cx="6512511" cy="762000"/>
          </a:xfrm>
        </p:spPr>
        <p:txBody>
          <a:bodyPr/>
          <a:lstStyle/>
          <a:p>
            <a:r>
              <a:rPr lang="en-US" dirty="0" smtClean="0"/>
              <a:t>TRAAP TEST</a:t>
            </a:r>
            <a:endParaRPr lang="en-US" dirty="0"/>
          </a:p>
        </p:txBody>
      </p:sp>
      <p:sp>
        <p:nvSpPr>
          <p:cNvPr id="3" name="Content Placeholder 2"/>
          <p:cNvSpPr>
            <a:spLocks noGrp="1"/>
          </p:cNvSpPr>
          <p:nvPr>
            <p:ph sz="quarter" idx="13"/>
          </p:nvPr>
        </p:nvSpPr>
        <p:spPr>
          <a:xfrm>
            <a:off x="1143000" y="304800"/>
            <a:ext cx="6400800" cy="5486400"/>
          </a:xfrm>
        </p:spPr>
        <p:txBody>
          <a:bodyPr>
            <a:normAutofit fontScale="77500" lnSpcReduction="20000"/>
          </a:bodyPr>
          <a:lstStyle/>
          <a:p>
            <a:r>
              <a:rPr lang="en-US" dirty="0" smtClean="0"/>
              <a:t>TIMELY</a:t>
            </a:r>
          </a:p>
          <a:p>
            <a:pPr>
              <a:buNone/>
            </a:pPr>
            <a:r>
              <a:rPr lang="en-US" dirty="0" smtClean="0"/>
              <a:t>	1-How recent</a:t>
            </a:r>
          </a:p>
          <a:p>
            <a:pPr>
              <a:buNone/>
            </a:pPr>
            <a:r>
              <a:rPr lang="en-US" dirty="0" smtClean="0"/>
              <a:t>	2-Is it current enough for your topic</a:t>
            </a:r>
          </a:p>
          <a:p>
            <a:r>
              <a:rPr lang="en-US" dirty="0" smtClean="0"/>
              <a:t>RELABILITY</a:t>
            </a:r>
          </a:p>
          <a:p>
            <a:pPr>
              <a:buNone/>
            </a:pPr>
            <a:r>
              <a:rPr lang="en-US" dirty="0" smtClean="0"/>
              <a:t>	1-What kind of info is included in the resource</a:t>
            </a:r>
          </a:p>
          <a:p>
            <a:pPr>
              <a:buNone/>
            </a:pPr>
            <a:r>
              <a:rPr lang="en-US" dirty="0" smtClean="0"/>
              <a:t>	2-Is the content fact or opinion</a:t>
            </a:r>
          </a:p>
          <a:p>
            <a:pPr>
              <a:buNone/>
            </a:pPr>
            <a:r>
              <a:rPr lang="en-US" dirty="0" smtClean="0"/>
              <a:t>	3-Does the creator provide references</a:t>
            </a:r>
          </a:p>
          <a:p>
            <a:r>
              <a:rPr lang="en-US" dirty="0" smtClean="0"/>
              <a:t>AUTHORITY</a:t>
            </a:r>
          </a:p>
          <a:p>
            <a:pPr>
              <a:buNone/>
            </a:pPr>
            <a:r>
              <a:rPr lang="en-US" dirty="0" smtClean="0"/>
              <a:t>	1-Who is the creator</a:t>
            </a:r>
          </a:p>
          <a:p>
            <a:pPr>
              <a:buNone/>
            </a:pPr>
            <a:r>
              <a:rPr lang="en-US" dirty="0" smtClean="0"/>
              <a:t>	2-What are their credentials</a:t>
            </a:r>
          </a:p>
          <a:p>
            <a:pPr>
              <a:buNone/>
            </a:pPr>
            <a:r>
              <a:rPr lang="en-US" dirty="0" smtClean="0"/>
              <a:t>	3-Are they reputable</a:t>
            </a:r>
          </a:p>
          <a:p>
            <a:r>
              <a:rPr lang="en-US" dirty="0" smtClean="0"/>
              <a:t>ACCURACY</a:t>
            </a:r>
          </a:p>
          <a:p>
            <a:pPr>
              <a:buNone/>
            </a:pPr>
            <a:r>
              <a:rPr lang="en-US" dirty="0" smtClean="0"/>
              <a:t>	1-Where does the info come from</a:t>
            </a:r>
          </a:p>
          <a:p>
            <a:pPr>
              <a:buNone/>
            </a:pPr>
            <a:r>
              <a:rPr lang="en-US" dirty="0" smtClean="0"/>
              <a:t>	2-Is it supported by evidence</a:t>
            </a:r>
          </a:p>
          <a:p>
            <a:r>
              <a:rPr lang="en-US" dirty="0" smtClean="0"/>
              <a:t>PURPOSE/POINT OF VIEW</a:t>
            </a:r>
          </a:p>
          <a:p>
            <a:pPr>
              <a:buNone/>
            </a:pPr>
            <a:r>
              <a:rPr lang="en-US" dirty="0" smtClean="0"/>
              <a:t>	1-Is it fact or opinion</a:t>
            </a:r>
          </a:p>
          <a:p>
            <a:pPr>
              <a:buNone/>
            </a:pPr>
            <a:r>
              <a:rPr lang="en-US" dirty="0" smtClean="0"/>
              <a:t>	2-Is it biased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685800"/>
            <a:ext cx="8077200" cy="5755422"/>
          </a:xfrm>
          <a:prstGeom prst="rect">
            <a:avLst/>
          </a:prstGeom>
          <a:noFill/>
        </p:spPr>
        <p:txBody>
          <a:bodyPr wrap="square" rtlCol="0">
            <a:spAutoFit/>
          </a:bodyPr>
          <a:lstStyle/>
          <a:p>
            <a:r>
              <a:rPr lang="en-US" sz="2400" dirty="0" smtClean="0"/>
              <a:t>Type:  </a:t>
            </a:r>
            <a:r>
              <a:rPr lang="en-US" sz="3200" dirty="0" smtClean="0">
                <a:solidFill>
                  <a:srgbClr val="FFFF00"/>
                </a:solidFill>
              </a:rPr>
              <a:t>CONDOM</a:t>
            </a:r>
          </a:p>
          <a:p>
            <a:endParaRPr lang="en-US" sz="2400" dirty="0"/>
          </a:p>
          <a:p>
            <a:r>
              <a:rPr lang="en-US" sz="2400" dirty="0" smtClean="0"/>
              <a:t>How it works:  Prevent semen from entering the vagina</a:t>
            </a:r>
          </a:p>
          <a:p>
            <a:endParaRPr lang="en-US" sz="2400" dirty="0"/>
          </a:p>
          <a:p>
            <a:r>
              <a:rPr lang="en-US" sz="2400" dirty="0" smtClean="0"/>
              <a:t>Failure rate:  Highest failure rate of all, </a:t>
            </a:r>
            <a:r>
              <a:rPr lang="en-US" sz="2400" dirty="0" smtClean="0"/>
              <a:t>18 </a:t>
            </a:r>
            <a:r>
              <a:rPr lang="en-US" sz="2400" dirty="0" smtClean="0"/>
              <a:t>out of 100 will get pregnant</a:t>
            </a:r>
          </a:p>
          <a:p>
            <a:endParaRPr lang="en-US" sz="2400" dirty="0"/>
          </a:p>
          <a:p>
            <a:r>
              <a:rPr lang="en-US" sz="2400" dirty="0" smtClean="0"/>
              <a:t>Protection from STD’s:  Decreases HIV risk by 85% if used consistently and correctly.  No protection from HPV</a:t>
            </a:r>
          </a:p>
          <a:p>
            <a:endParaRPr lang="en-US" sz="2400" dirty="0"/>
          </a:p>
          <a:p>
            <a:r>
              <a:rPr lang="en-US" sz="2400" dirty="0" smtClean="0"/>
              <a:t>Benefits:  Easy to </a:t>
            </a:r>
            <a:r>
              <a:rPr lang="en-US" sz="2400" dirty="0" smtClean="0"/>
              <a:t>obtain</a:t>
            </a:r>
          </a:p>
          <a:p>
            <a:endParaRPr lang="en-US" sz="2400" dirty="0" smtClean="0"/>
          </a:p>
          <a:p>
            <a:r>
              <a:rPr lang="en-US" sz="2400" dirty="0" smtClean="0"/>
              <a:t>Cost:  </a:t>
            </a:r>
            <a:r>
              <a:rPr lang="en-US" sz="2400" dirty="0" smtClean="0"/>
              <a:t>Packs of three can cost from about $2 to $6</a:t>
            </a:r>
            <a:endParaRPr lang="en-US" sz="2400" dirty="0" smtClean="0"/>
          </a:p>
          <a:p>
            <a:endParaRPr lang="en-US" sz="2400" dirty="0"/>
          </a:p>
          <a:p>
            <a:r>
              <a:rPr lang="en-US" sz="2400" dirty="0" smtClean="0"/>
              <a:t>  </a:t>
            </a:r>
            <a:endParaRPr lang="en-US" sz="2400" dirty="0"/>
          </a:p>
        </p:txBody>
      </p:sp>
      <p:pic>
        <p:nvPicPr>
          <p:cNvPr id="3" name="Picture 2" descr="condom2.jpg"/>
          <p:cNvPicPr>
            <a:picLocks noChangeAspect="1"/>
          </p:cNvPicPr>
          <p:nvPr/>
        </p:nvPicPr>
        <p:blipFill>
          <a:blip r:embed="rId2" cstate="print"/>
          <a:stretch>
            <a:fillRect/>
          </a:stretch>
        </p:blipFill>
        <p:spPr>
          <a:xfrm>
            <a:off x="5562600" y="208848"/>
            <a:ext cx="1752600" cy="1305628"/>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85800"/>
            <a:ext cx="8458200" cy="6186309"/>
          </a:xfrm>
          <a:prstGeom prst="rect">
            <a:avLst/>
          </a:prstGeom>
          <a:noFill/>
        </p:spPr>
        <p:txBody>
          <a:bodyPr wrap="square" rtlCol="0">
            <a:spAutoFit/>
          </a:bodyPr>
          <a:lstStyle/>
          <a:p>
            <a:r>
              <a:rPr lang="en-US" sz="2800" dirty="0"/>
              <a:t>Type: </a:t>
            </a:r>
            <a:r>
              <a:rPr lang="en-US" sz="3200" dirty="0" smtClean="0">
                <a:solidFill>
                  <a:srgbClr val="FFFF00"/>
                </a:solidFill>
              </a:rPr>
              <a:t>Sterilization</a:t>
            </a:r>
            <a:endParaRPr lang="en-US" sz="3200" dirty="0">
              <a:solidFill>
                <a:srgbClr val="FFFF00"/>
              </a:solidFill>
            </a:endParaRPr>
          </a:p>
          <a:p>
            <a:endParaRPr lang="en-US" sz="2800" dirty="0"/>
          </a:p>
          <a:p>
            <a:r>
              <a:rPr lang="en-US" sz="2800" dirty="0"/>
              <a:t>How it works:  </a:t>
            </a:r>
            <a:r>
              <a:rPr lang="en-US" sz="2800" dirty="0" smtClean="0"/>
              <a:t>Male- Vasectomy: clip vas deferens, Female- Tubiligation: clip fallopian tubes</a:t>
            </a:r>
            <a:endParaRPr lang="en-US" sz="2800" dirty="0"/>
          </a:p>
          <a:p>
            <a:endParaRPr lang="en-US" sz="2800" dirty="0"/>
          </a:p>
          <a:p>
            <a:r>
              <a:rPr lang="en-US" sz="2800" dirty="0"/>
              <a:t>Failure </a:t>
            </a:r>
            <a:r>
              <a:rPr lang="en-US" sz="2800" dirty="0" smtClean="0"/>
              <a:t>rate:3 </a:t>
            </a:r>
            <a:r>
              <a:rPr lang="en-US" sz="2800" dirty="0" smtClean="0"/>
              <a:t>in </a:t>
            </a:r>
            <a:r>
              <a:rPr lang="en-US" sz="2800" dirty="0" smtClean="0"/>
              <a:t>100 women</a:t>
            </a:r>
            <a:r>
              <a:rPr lang="en-US" sz="2800" dirty="0" smtClean="0"/>
              <a:t>, almost 100   </a:t>
            </a:r>
            <a:endParaRPr lang="en-US" sz="2800" dirty="0"/>
          </a:p>
          <a:p>
            <a:r>
              <a:rPr lang="en-US" sz="2800" dirty="0" smtClean="0"/>
              <a:t>p</a:t>
            </a:r>
            <a:r>
              <a:rPr lang="en-US" sz="2800" dirty="0" smtClean="0"/>
              <a:t>ercent for men</a:t>
            </a:r>
          </a:p>
          <a:p>
            <a:endParaRPr lang="en-US" sz="2800" dirty="0"/>
          </a:p>
          <a:p>
            <a:r>
              <a:rPr lang="en-US" sz="2800" dirty="0"/>
              <a:t>Protection from STD’s:  </a:t>
            </a:r>
            <a:r>
              <a:rPr lang="en-US" sz="2800" dirty="0" smtClean="0"/>
              <a:t>NONE</a:t>
            </a:r>
            <a:endParaRPr lang="en-US" sz="2800" dirty="0"/>
          </a:p>
          <a:p>
            <a:endParaRPr lang="en-US" sz="2800" dirty="0"/>
          </a:p>
          <a:p>
            <a:r>
              <a:rPr lang="en-US" sz="2800" dirty="0"/>
              <a:t>Benefits: </a:t>
            </a:r>
            <a:r>
              <a:rPr lang="en-US" sz="2800" dirty="0" smtClean="0"/>
              <a:t>Nothing to remember to take or </a:t>
            </a:r>
            <a:r>
              <a:rPr lang="en-US" sz="2800" dirty="0" smtClean="0"/>
              <a:t>do</a:t>
            </a:r>
          </a:p>
          <a:p>
            <a:endParaRPr lang="en-US" sz="2800" dirty="0" smtClean="0"/>
          </a:p>
          <a:p>
            <a:r>
              <a:rPr lang="en-US" sz="2800" dirty="0" smtClean="0"/>
              <a:t>Cost:  Women</a:t>
            </a:r>
            <a:r>
              <a:rPr lang="en-US" sz="2800" dirty="0" smtClean="0"/>
              <a:t>-</a:t>
            </a:r>
            <a:r>
              <a:rPr lang="en-US" sz="2800" dirty="0" smtClean="0"/>
              <a:t> </a:t>
            </a:r>
            <a:r>
              <a:rPr lang="en-US" sz="2800" dirty="0" smtClean="0"/>
              <a:t>between $1,500 and $6,000</a:t>
            </a:r>
            <a:r>
              <a:rPr lang="en-US" sz="2800" dirty="0" smtClean="0"/>
              <a:t>   Men-</a:t>
            </a:r>
            <a:r>
              <a:rPr lang="en-US" sz="2800" dirty="0" smtClean="0"/>
              <a:t> </a:t>
            </a:r>
            <a:r>
              <a:rPr lang="en-US" sz="2800" dirty="0" smtClean="0"/>
              <a:t>$350 to $1,000</a:t>
            </a:r>
            <a:r>
              <a:rPr lang="en-US" sz="2800" dirty="0" smtClean="0"/>
              <a:t> </a:t>
            </a:r>
            <a:endParaRPr lang="en-US" sz="2800" dirty="0"/>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096000" y="3276600"/>
            <a:ext cx="2438400" cy="1813560"/>
          </a:xfrm>
          <a:prstGeom prst="rect">
            <a:avLst/>
          </a:prstGeom>
        </p:spPr>
      </p:pic>
    </p:spTree>
    <p:extLst>
      <p:ext uri="{BB962C8B-B14F-4D97-AF65-F5344CB8AC3E}">
        <p14:creationId xmlns="" xmlns:p14="http://schemas.microsoft.com/office/powerpoint/2010/main" val="18678157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686800" cy="5755422"/>
          </a:xfrm>
          <a:prstGeom prst="rect">
            <a:avLst/>
          </a:prstGeom>
          <a:noFill/>
        </p:spPr>
        <p:txBody>
          <a:bodyPr wrap="square" rtlCol="0">
            <a:spAutoFit/>
          </a:bodyPr>
          <a:lstStyle/>
          <a:p>
            <a:r>
              <a:rPr lang="en-US" sz="2400" dirty="0"/>
              <a:t>Type: </a:t>
            </a:r>
            <a:r>
              <a:rPr lang="en-US" sz="3200" dirty="0" smtClean="0">
                <a:solidFill>
                  <a:srgbClr val="FFFF00"/>
                </a:solidFill>
              </a:rPr>
              <a:t>Spermicidal Foam</a:t>
            </a:r>
          </a:p>
          <a:p>
            <a:endParaRPr lang="en-US" sz="2400" dirty="0"/>
          </a:p>
          <a:p>
            <a:r>
              <a:rPr lang="en-US" sz="2400" dirty="0" smtClean="0"/>
              <a:t>Description:  Foam or jelly used alone or with a cervical cap</a:t>
            </a:r>
            <a:endParaRPr lang="en-US" sz="2400" dirty="0"/>
          </a:p>
          <a:p>
            <a:endParaRPr lang="en-US" sz="2400" dirty="0"/>
          </a:p>
          <a:p>
            <a:r>
              <a:rPr lang="en-US" sz="2400" dirty="0"/>
              <a:t>How it works</a:t>
            </a:r>
            <a:r>
              <a:rPr lang="en-US" sz="2400" dirty="0" smtClean="0"/>
              <a:t>:  </a:t>
            </a:r>
            <a:r>
              <a:rPr lang="en-US" sz="2400" dirty="0" smtClean="0"/>
              <a:t>A substance that prevents pregnancy by stopping sperm from moving</a:t>
            </a:r>
            <a:endParaRPr lang="en-US" sz="2400" dirty="0"/>
          </a:p>
          <a:p>
            <a:endParaRPr lang="en-US" sz="2400" dirty="0"/>
          </a:p>
          <a:p>
            <a:r>
              <a:rPr lang="en-US" sz="2400" dirty="0"/>
              <a:t>Failure rate: </a:t>
            </a:r>
            <a:r>
              <a:rPr lang="en-US" sz="2400" dirty="0" smtClean="0"/>
              <a:t>Used alone 5 to 59% </a:t>
            </a:r>
            <a:endParaRPr lang="en-US" sz="2400" dirty="0"/>
          </a:p>
          <a:p>
            <a:endParaRPr lang="en-US" sz="2400" dirty="0"/>
          </a:p>
          <a:p>
            <a:r>
              <a:rPr lang="en-US" sz="2400" dirty="0"/>
              <a:t>Protection from STD’s:  </a:t>
            </a:r>
            <a:r>
              <a:rPr lang="en-US" sz="2400" dirty="0" smtClean="0"/>
              <a:t>NONE, may even lead to increased risk</a:t>
            </a:r>
            <a:endParaRPr lang="en-US" sz="2400" dirty="0"/>
          </a:p>
          <a:p>
            <a:endParaRPr lang="en-US" sz="2400" dirty="0"/>
          </a:p>
          <a:p>
            <a:r>
              <a:rPr lang="en-US" sz="2400" dirty="0"/>
              <a:t>Benefits: </a:t>
            </a:r>
            <a:r>
              <a:rPr lang="en-US" sz="2400" dirty="0" smtClean="0"/>
              <a:t>Over the </a:t>
            </a:r>
            <a:r>
              <a:rPr lang="en-US" sz="2400" dirty="0" smtClean="0"/>
              <a:t>counter</a:t>
            </a:r>
          </a:p>
          <a:p>
            <a:endParaRPr lang="en-US" sz="2400" dirty="0" smtClean="0"/>
          </a:p>
          <a:p>
            <a:r>
              <a:rPr lang="en-US" sz="2400" dirty="0" smtClean="0"/>
              <a:t>Cost: </a:t>
            </a:r>
            <a:r>
              <a:rPr lang="en-US" sz="2400" dirty="0" smtClean="0"/>
              <a:t> About </a:t>
            </a:r>
            <a:r>
              <a:rPr lang="en-US" sz="2400" dirty="0" smtClean="0"/>
              <a:t>$8 per package</a:t>
            </a:r>
            <a:endParaRPr lang="en-US" sz="2400" dirty="0"/>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400800" y="4267200"/>
            <a:ext cx="2105025" cy="2038350"/>
          </a:xfrm>
          <a:prstGeom prst="rect">
            <a:avLst/>
          </a:prstGeom>
        </p:spPr>
      </p:pic>
    </p:spTree>
    <p:extLst>
      <p:ext uri="{BB962C8B-B14F-4D97-AF65-F5344CB8AC3E}">
        <p14:creationId xmlns="" xmlns:p14="http://schemas.microsoft.com/office/powerpoint/2010/main" val="37960841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1" y="304800"/>
            <a:ext cx="8686800" cy="5386090"/>
          </a:xfrm>
          <a:prstGeom prst="rect">
            <a:avLst/>
          </a:prstGeom>
          <a:noFill/>
        </p:spPr>
        <p:txBody>
          <a:bodyPr wrap="square" rtlCol="0">
            <a:spAutoFit/>
          </a:bodyPr>
          <a:lstStyle/>
          <a:p>
            <a:r>
              <a:rPr lang="en-US" sz="2400" dirty="0" smtClean="0"/>
              <a:t>Type: </a:t>
            </a:r>
            <a:r>
              <a:rPr lang="en-US" sz="3200" dirty="0" smtClean="0">
                <a:solidFill>
                  <a:srgbClr val="FFFF00"/>
                </a:solidFill>
              </a:rPr>
              <a:t>Withdrawal</a:t>
            </a:r>
            <a:r>
              <a:rPr lang="en-US" sz="2400" dirty="0" smtClean="0"/>
              <a:t> - </a:t>
            </a:r>
            <a:r>
              <a:rPr lang="en-US" sz="2400" dirty="0" smtClean="0"/>
              <a:t>also called coitus </a:t>
            </a:r>
            <a:r>
              <a:rPr lang="en-US" sz="2400" dirty="0" smtClean="0"/>
              <a:t>interruptus</a:t>
            </a:r>
            <a:r>
              <a:rPr lang="en-US" sz="2400" dirty="0" smtClean="0"/>
              <a:t> or the "pull out </a:t>
            </a:r>
            <a:r>
              <a:rPr lang="en-US" sz="2400" dirty="0" smtClean="0"/>
              <a:t>method”</a:t>
            </a:r>
            <a:endParaRPr lang="en-US" sz="2400" dirty="0" smtClean="0"/>
          </a:p>
          <a:p>
            <a:endParaRPr lang="en-US" sz="2400" dirty="0" smtClean="0"/>
          </a:p>
          <a:p>
            <a:r>
              <a:rPr lang="en-US" sz="2400" dirty="0" smtClean="0"/>
              <a:t>How it works:  A man who uses withdrawal will pull his penis out of the vagina before ejaculation </a:t>
            </a:r>
          </a:p>
          <a:p>
            <a:endParaRPr lang="en-US" sz="2400" dirty="0" smtClean="0"/>
          </a:p>
          <a:p>
            <a:r>
              <a:rPr lang="en-US" sz="2400" dirty="0" smtClean="0"/>
              <a:t>Failure </a:t>
            </a:r>
            <a:r>
              <a:rPr lang="en-US" sz="2400" dirty="0" smtClean="0"/>
              <a:t>rate:  27/100 </a:t>
            </a:r>
            <a:endParaRPr lang="en-US" sz="2400" dirty="0" smtClean="0"/>
          </a:p>
          <a:p>
            <a:endParaRPr lang="en-US" sz="2400" dirty="0" smtClean="0"/>
          </a:p>
          <a:p>
            <a:r>
              <a:rPr lang="en-US" sz="2400" dirty="0" smtClean="0"/>
              <a:t>Protection from STD’s:  NONE</a:t>
            </a:r>
          </a:p>
          <a:p>
            <a:endParaRPr lang="en-US" sz="2400" dirty="0" smtClean="0"/>
          </a:p>
          <a:p>
            <a:r>
              <a:rPr lang="en-US" sz="2400" dirty="0" smtClean="0"/>
              <a:t>Benefits:  All natural</a:t>
            </a:r>
          </a:p>
          <a:p>
            <a:endParaRPr lang="en-US" sz="2400" dirty="0" smtClean="0"/>
          </a:p>
          <a:p>
            <a:r>
              <a:rPr lang="en-US" sz="2400" dirty="0" smtClean="0"/>
              <a:t>Cost:  None</a:t>
            </a:r>
            <a:endParaRPr lang="en-US" sz="2400" dirty="0" smtClean="0"/>
          </a:p>
          <a:p>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
            <a:ext cx="8382000" cy="6863417"/>
          </a:xfrm>
          <a:prstGeom prst="rect">
            <a:avLst/>
          </a:prstGeom>
          <a:noFill/>
        </p:spPr>
        <p:txBody>
          <a:bodyPr wrap="square" rtlCol="0">
            <a:spAutoFit/>
          </a:bodyPr>
          <a:lstStyle/>
          <a:p>
            <a:r>
              <a:rPr lang="en-US" sz="2400" dirty="0"/>
              <a:t>Type</a:t>
            </a:r>
            <a:r>
              <a:rPr lang="en-US" sz="2400" dirty="0" smtClean="0"/>
              <a:t>:  </a:t>
            </a:r>
            <a:r>
              <a:rPr lang="en-US" sz="3200" dirty="0" smtClean="0">
                <a:solidFill>
                  <a:srgbClr val="FFFF00"/>
                </a:solidFill>
              </a:rPr>
              <a:t>IUDS</a:t>
            </a:r>
          </a:p>
          <a:p>
            <a:endParaRPr lang="en-US" sz="2400" dirty="0"/>
          </a:p>
          <a:p>
            <a:r>
              <a:rPr lang="en-US" sz="2400" dirty="0" smtClean="0"/>
              <a:t>Description:  2 </a:t>
            </a:r>
            <a:r>
              <a:rPr lang="en-US" sz="2400" dirty="0" smtClean="0"/>
              <a:t>inch T-shaped </a:t>
            </a:r>
            <a:r>
              <a:rPr lang="en-US" sz="2400" dirty="0" smtClean="0"/>
              <a:t>device placed through the cervix into the </a:t>
            </a:r>
            <a:r>
              <a:rPr lang="en-US" sz="2400" dirty="0" smtClean="0"/>
              <a:t>uterus</a:t>
            </a:r>
            <a:endParaRPr lang="en-US" sz="2400" dirty="0"/>
          </a:p>
          <a:p>
            <a:endParaRPr lang="en-US" sz="2400" dirty="0"/>
          </a:p>
          <a:p>
            <a:r>
              <a:rPr lang="en-US" sz="2400" dirty="0"/>
              <a:t>How it works: </a:t>
            </a:r>
            <a:r>
              <a:rPr lang="en-US" sz="2400" dirty="0" smtClean="0"/>
              <a:t>  Prevents sperm from reaching the fallopian tube, also prevents the egg from implanting on the wall if it is fertilized. </a:t>
            </a:r>
            <a:endParaRPr lang="en-US" sz="2400" dirty="0"/>
          </a:p>
          <a:p>
            <a:endParaRPr lang="en-US" sz="2400" dirty="0"/>
          </a:p>
          <a:p>
            <a:r>
              <a:rPr lang="en-US" sz="2400" dirty="0"/>
              <a:t>Failure rate</a:t>
            </a:r>
            <a:r>
              <a:rPr lang="en-US" sz="2400" dirty="0" smtClean="0"/>
              <a:t>:  1 per 100  </a:t>
            </a:r>
            <a:endParaRPr lang="en-US" sz="2400" dirty="0"/>
          </a:p>
          <a:p>
            <a:endParaRPr lang="en-US" sz="2400" dirty="0"/>
          </a:p>
          <a:p>
            <a:r>
              <a:rPr lang="en-US" sz="2400" dirty="0"/>
              <a:t>Protection from STD’s: </a:t>
            </a:r>
            <a:r>
              <a:rPr lang="en-US" sz="2400" dirty="0" smtClean="0"/>
              <a:t>  NONE </a:t>
            </a:r>
            <a:endParaRPr lang="en-US" sz="2400" dirty="0"/>
          </a:p>
          <a:p>
            <a:endParaRPr lang="en-US" sz="2400" dirty="0"/>
          </a:p>
          <a:p>
            <a:r>
              <a:rPr lang="en-US" sz="2400" dirty="0"/>
              <a:t>Benefits: </a:t>
            </a:r>
            <a:r>
              <a:rPr lang="en-US" sz="2400" dirty="0" smtClean="0"/>
              <a:t> Last for years without thought, can be removed if woman wants to get pregnant</a:t>
            </a:r>
            <a:r>
              <a:rPr lang="en-US" sz="2400" dirty="0" smtClean="0"/>
              <a:t>.</a:t>
            </a:r>
          </a:p>
          <a:p>
            <a:endParaRPr lang="en-US" sz="2400" dirty="0" smtClean="0"/>
          </a:p>
          <a:p>
            <a:r>
              <a:rPr lang="en-US" sz="2400" dirty="0" smtClean="0"/>
              <a:t>Cost: </a:t>
            </a:r>
            <a:r>
              <a:rPr lang="en-US" sz="2400" dirty="0" smtClean="0"/>
              <a:t> Between </a:t>
            </a:r>
            <a:r>
              <a:rPr lang="en-US" sz="2400" dirty="0" smtClean="0"/>
              <a:t>$500 and $1,000 up front, but lasts up to 12 years</a:t>
            </a:r>
            <a:endParaRPr lang="en-US" sz="2400" dirty="0"/>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029200" y="2971800"/>
            <a:ext cx="2781300" cy="1813891"/>
          </a:xfrm>
          <a:prstGeom prst="rect">
            <a:avLst/>
          </a:prstGeom>
        </p:spPr>
      </p:pic>
    </p:spTree>
    <p:extLst>
      <p:ext uri="{BB962C8B-B14F-4D97-AF65-F5344CB8AC3E}">
        <p14:creationId xmlns="" xmlns:p14="http://schemas.microsoft.com/office/powerpoint/2010/main" val="25783315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6400264"/>
          </a:xfrm>
          <a:prstGeom prst="rect">
            <a:avLst/>
          </a:prstGeom>
          <a:noFill/>
        </p:spPr>
        <p:txBody>
          <a:bodyPr wrap="square" rtlCol="0">
            <a:spAutoFit/>
          </a:bodyPr>
          <a:lstStyle/>
          <a:p>
            <a:r>
              <a:rPr lang="en-US" sz="2000" dirty="0" smtClean="0"/>
              <a:t>Type:  </a:t>
            </a:r>
            <a:r>
              <a:rPr lang="en-US" sz="3200" dirty="0" smtClean="0">
                <a:solidFill>
                  <a:srgbClr val="FFFF00"/>
                </a:solidFill>
              </a:rPr>
              <a:t>Diaphragm</a:t>
            </a:r>
            <a:endParaRPr lang="en-US" sz="3200" dirty="0" smtClean="0">
              <a:solidFill>
                <a:srgbClr val="FFFF00"/>
              </a:solidFill>
            </a:endParaRPr>
          </a:p>
          <a:p>
            <a:endParaRPr lang="en-US" sz="2000" dirty="0" smtClean="0"/>
          </a:p>
          <a:p>
            <a:r>
              <a:rPr lang="en-US" sz="2000" dirty="0" smtClean="0"/>
              <a:t>Description:  A shallow silicone cup inserted into the vagina to prevent pregnancy </a:t>
            </a:r>
          </a:p>
          <a:p>
            <a:endParaRPr lang="en-US" sz="2000" dirty="0" smtClean="0"/>
          </a:p>
          <a:p>
            <a:endParaRPr lang="en-US" sz="2000" dirty="0" smtClean="0"/>
          </a:p>
          <a:p>
            <a:r>
              <a:rPr lang="en-US" sz="2000" dirty="0" smtClean="0"/>
              <a:t>How it works:  Diaphragms prevent pregnancy by keeping sperm from joining with an egg. In order to be as effective as possible, the diaphragm must be used with </a:t>
            </a:r>
            <a:r>
              <a:rPr lang="en-US" sz="2000" dirty="0" smtClean="0">
                <a:hlinkClick r:id="rId2" action="ppaction://hlinkfile"/>
              </a:rPr>
              <a:t>spermicidal</a:t>
            </a:r>
            <a:r>
              <a:rPr lang="en-US" sz="2000" dirty="0" smtClean="0"/>
              <a:t> </a:t>
            </a:r>
            <a:r>
              <a:rPr lang="en-US" sz="2000" dirty="0" smtClean="0"/>
              <a:t>cream, gel, or </a:t>
            </a:r>
            <a:r>
              <a:rPr lang="en-US" sz="2000" dirty="0" smtClean="0"/>
              <a:t>jelly.  The </a:t>
            </a:r>
            <a:r>
              <a:rPr lang="en-US" sz="2000" dirty="0" smtClean="0"/>
              <a:t>spermicide</a:t>
            </a:r>
            <a:r>
              <a:rPr lang="en-US" sz="2000" dirty="0" smtClean="0"/>
              <a:t> stops sperm from moving</a:t>
            </a:r>
          </a:p>
          <a:p>
            <a:endParaRPr lang="en-US" sz="2000" dirty="0" smtClean="0"/>
          </a:p>
          <a:p>
            <a:endParaRPr lang="en-US" sz="2000" dirty="0" smtClean="0"/>
          </a:p>
          <a:p>
            <a:r>
              <a:rPr lang="en-US" sz="2000" dirty="0" smtClean="0"/>
              <a:t>Failure rate:  </a:t>
            </a:r>
            <a:r>
              <a:rPr lang="en-US" sz="2000" dirty="0" smtClean="0"/>
              <a:t>6 </a:t>
            </a:r>
            <a:r>
              <a:rPr lang="en-US" sz="2000" dirty="0" smtClean="0"/>
              <a:t>per 100  </a:t>
            </a:r>
          </a:p>
          <a:p>
            <a:endParaRPr lang="en-US" sz="2000" dirty="0" smtClean="0"/>
          </a:p>
          <a:p>
            <a:r>
              <a:rPr lang="en-US" sz="2000" dirty="0" smtClean="0"/>
              <a:t>Protection from STD’s:   NONE </a:t>
            </a:r>
          </a:p>
          <a:p>
            <a:endParaRPr lang="en-US" sz="2000" dirty="0" smtClean="0"/>
          </a:p>
          <a:p>
            <a:r>
              <a:rPr lang="en-US" sz="2000" dirty="0" smtClean="0"/>
              <a:t>Benefits:  Using a diaphragm is safe, simple, and </a:t>
            </a:r>
            <a:r>
              <a:rPr lang="en-US" sz="2000" dirty="0" smtClean="0"/>
              <a:t>convenient</a:t>
            </a:r>
          </a:p>
          <a:p>
            <a:endParaRPr lang="en-US" sz="2000" dirty="0" smtClean="0"/>
          </a:p>
          <a:p>
            <a:r>
              <a:rPr lang="en-US" sz="2000" dirty="0" smtClean="0"/>
              <a:t>Cost:  Diaphragms average from $15 to $75. </a:t>
            </a:r>
            <a:r>
              <a:rPr lang="en-US" sz="2000" dirty="0" smtClean="0"/>
              <a:t>Spermicide</a:t>
            </a:r>
            <a:r>
              <a:rPr lang="en-US" sz="2000" dirty="0" smtClean="0"/>
              <a:t> gel, jelly, or cream costs from about $8 to $17 a kit.</a:t>
            </a: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066800"/>
            <a:ext cx="8534400" cy="6186309"/>
          </a:xfrm>
          <a:prstGeom prst="rect">
            <a:avLst/>
          </a:prstGeom>
          <a:noFill/>
        </p:spPr>
        <p:txBody>
          <a:bodyPr wrap="square" rtlCol="0">
            <a:spAutoFit/>
          </a:bodyPr>
          <a:lstStyle/>
          <a:p>
            <a:r>
              <a:rPr lang="en-US" sz="2400" dirty="0"/>
              <a:t>Type</a:t>
            </a:r>
            <a:r>
              <a:rPr lang="en-US" sz="2400" dirty="0" smtClean="0"/>
              <a:t>:  </a:t>
            </a:r>
            <a:r>
              <a:rPr lang="en-US" sz="3200" dirty="0" smtClean="0">
                <a:solidFill>
                  <a:srgbClr val="FFFF00"/>
                </a:solidFill>
              </a:rPr>
              <a:t>Patch or Ring</a:t>
            </a:r>
          </a:p>
          <a:p>
            <a:endParaRPr lang="en-US" sz="2400" dirty="0"/>
          </a:p>
          <a:p>
            <a:r>
              <a:rPr lang="en-US" sz="2400" dirty="0" smtClean="0"/>
              <a:t>Description:  Transdermal patch worn on body </a:t>
            </a:r>
            <a:endParaRPr lang="en-US" sz="2400" dirty="0"/>
          </a:p>
          <a:p>
            <a:endParaRPr lang="en-US" sz="2400" dirty="0"/>
          </a:p>
          <a:p>
            <a:r>
              <a:rPr lang="en-US" sz="2400" dirty="0"/>
              <a:t>How it works: </a:t>
            </a:r>
            <a:r>
              <a:rPr lang="en-US" sz="2400" dirty="0" smtClean="0"/>
              <a:t> Secretes hormones into the body to prevent pregnancy </a:t>
            </a:r>
            <a:endParaRPr lang="en-US" sz="2400" dirty="0"/>
          </a:p>
          <a:p>
            <a:endParaRPr lang="en-US" sz="2400" dirty="0"/>
          </a:p>
          <a:p>
            <a:r>
              <a:rPr lang="en-US" sz="2400" dirty="0"/>
              <a:t>Failure rate:  </a:t>
            </a:r>
            <a:r>
              <a:rPr lang="en-US" sz="2400" dirty="0" smtClean="0"/>
              <a:t>1-2%</a:t>
            </a:r>
            <a:endParaRPr lang="en-US" sz="2400" dirty="0"/>
          </a:p>
          <a:p>
            <a:endParaRPr lang="en-US" sz="2400" dirty="0"/>
          </a:p>
          <a:p>
            <a:r>
              <a:rPr lang="en-US" sz="2400" dirty="0"/>
              <a:t>Protection from STD’s: </a:t>
            </a:r>
            <a:r>
              <a:rPr lang="en-US" sz="2400" dirty="0" smtClean="0"/>
              <a:t> NONE </a:t>
            </a:r>
            <a:endParaRPr lang="en-US" sz="2400" dirty="0"/>
          </a:p>
          <a:p>
            <a:endParaRPr lang="en-US" sz="2400" dirty="0"/>
          </a:p>
          <a:p>
            <a:r>
              <a:rPr lang="en-US" sz="2400" dirty="0"/>
              <a:t>Benefits: </a:t>
            </a:r>
            <a:r>
              <a:rPr lang="en-US" sz="2400" dirty="0" smtClean="0"/>
              <a:t>No surgery, must change weekly compared to daily for </a:t>
            </a:r>
            <a:r>
              <a:rPr lang="en-US" sz="2400" dirty="0" smtClean="0"/>
              <a:t>pill</a:t>
            </a:r>
          </a:p>
          <a:p>
            <a:endParaRPr lang="en-US" sz="2400" dirty="0" smtClean="0"/>
          </a:p>
          <a:p>
            <a:r>
              <a:rPr lang="en-US" sz="2400" dirty="0" smtClean="0"/>
              <a:t>Cost: </a:t>
            </a:r>
            <a:r>
              <a:rPr lang="en-US" sz="2400" dirty="0" smtClean="0"/>
              <a:t> About </a:t>
            </a:r>
            <a:r>
              <a:rPr lang="en-US" sz="2400" dirty="0" smtClean="0"/>
              <a:t>$15–$80 a month</a:t>
            </a:r>
          </a:p>
          <a:p>
            <a:endParaRPr lang="en-US" sz="2800"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800600" y="228600"/>
            <a:ext cx="2321502" cy="1608768"/>
          </a:xfrm>
          <a:prstGeom prst="rect">
            <a:avLst/>
          </a:prstGeom>
        </p:spPr>
      </p:pic>
    </p:spTree>
    <p:extLst>
      <p:ext uri="{BB962C8B-B14F-4D97-AF65-F5344CB8AC3E}">
        <p14:creationId xmlns="" xmlns:p14="http://schemas.microsoft.com/office/powerpoint/2010/main" val="2611467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762000"/>
            <a:ext cx="8610600" cy="5447645"/>
          </a:xfrm>
          <a:prstGeom prst="rect">
            <a:avLst/>
          </a:prstGeom>
          <a:noFill/>
        </p:spPr>
        <p:txBody>
          <a:bodyPr wrap="square" rtlCol="0">
            <a:spAutoFit/>
          </a:bodyPr>
          <a:lstStyle/>
          <a:p>
            <a:r>
              <a:rPr lang="en-US" sz="2400" dirty="0"/>
              <a:t>Type: </a:t>
            </a:r>
            <a:r>
              <a:rPr lang="en-US" sz="3200" dirty="0" smtClean="0">
                <a:solidFill>
                  <a:srgbClr val="FFFF00"/>
                </a:solidFill>
              </a:rPr>
              <a:t>BIRTH CONTROL PILLS</a:t>
            </a:r>
            <a:endParaRPr lang="en-US" sz="3200" dirty="0">
              <a:solidFill>
                <a:srgbClr val="FFFF00"/>
              </a:solidFill>
            </a:endParaRPr>
          </a:p>
          <a:p>
            <a:endParaRPr lang="en-US" sz="2400" dirty="0"/>
          </a:p>
          <a:p>
            <a:r>
              <a:rPr lang="en-US" sz="2400" dirty="0"/>
              <a:t>How it works:  </a:t>
            </a:r>
            <a:r>
              <a:rPr lang="en-US" sz="2400" dirty="0" smtClean="0"/>
              <a:t>Prevent ovulation</a:t>
            </a:r>
            <a:endParaRPr lang="en-US" sz="2400" dirty="0"/>
          </a:p>
          <a:p>
            <a:endParaRPr lang="en-US" sz="2400" dirty="0"/>
          </a:p>
          <a:p>
            <a:r>
              <a:rPr lang="en-US" sz="2400" dirty="0"/>
              <a:t>Failure rate:  </a:t>
            </a:r>
            <a:r>
              <a:rPr lang="en-US" sz="2400" dirty="0" smtClean="0"/>
              <a:t>If taken perfectly, (no missed pills) pregnancy is uncommon- between 3 and 7 a year will get pregnant</a:t>
            </a:r>
            <a:endParaRPr lang="en-US" sz="2400" dirty="0"/>
          </a:p>
          <a:p>
            <a:endParaRPr lang="en-US" sz="2400" dirty="0"/>
          </a:p>
          <a:p>
            <a:r>
              <a:rPr lang="en-US" sz="2400" dirty="0"/>
              <a:t>Protection from STD’s: </a:t>
            </a:r>
            <a:r>
              <a:rPr lang="en-US" sz="2400" dirty="0" smtClean="0"/>
              <a:t>NONE </a:t>
            </a:r>
            <a:endParaRPr lang="en-US" sz="2400" dirty="0"/>
          </a:p>
          <a:p>
            <a:endParaRPr lang="en-US" sz="2400" dirty="0"/>
          </a:p>
          <a:p>
            <a:r>
              <a:rPr lang="en-US" sz="2400" dirty="0"/>
              <a:t>Benefits: </a:t>
            </a:r>
            <a:r>
              <a:rPr lang="en-US" sz="2400" dirty="0" smtClean="0"/>
              <a:t>Lower the chance of getting ovary and uterus cancer, help with acne, cramps and bleeding during periods</a:t>
            </a:r>
            <a:r>
              <a:rPr lang="en-US" sz="2400" dirty="0" smtClean="0"/>
              <a:t>.</a:t>
            </a:r>
          </a:p>
          <a:p>
            <a:endParaRPr lang="en-US" sz="2400" dirty="0" smtClean="0"/>
          </a:p>
          <a:p>
            <a:r>
              <a:rPr lang="en-US" sz="2400" dirty="0" smtClean="0"/>
              <a:t>Cost: </a:t>
            </a:r>
            <a:r>
              <a:rPr lang="en-US" sz="2400" dirty="0" smtClean="0"/>
              <a:t> About </a:t>
            </a:r>
            <a:r>
              <a:rPr lang="en-US" sz="2400" dirty="0" smtClean="0"/>
              <a:t>$15–$50 each month</a:t>
            </a:r>
          </a:p>
          <a:p>
            <a:endParaRPr lang="en-US" sz="2800" dirty="0"/>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553200" y="381000"/>
            <a:ext cx="1905000" cy="1934010"/>
          </a:xfrm>
          <a:prstGeom prst="rect">
            <a:avLst/>
          </a:prstGeom>
        </p:spPr>
      </p:pic>
    </p:spTree>
    <p:extLst>
      <p:ext uri="{BB962C8B-B14F-4D97-AF65-F5344CB8AC3E}">
        <p14:creationId xmlns="" xmlns:p14="http://schemas.microsoft.com/office/powerpoint/2010/main" val="297812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600200"/>
            <a:ext cx="8382000" cy="4401205"/>
          </a:xfrm>
          <a:prstGeom prst="rect">
            <a:avLst/>
          </a:prstGeom>
          <a:noFill/>
        </p:spPr>
        <p:txBody>
          <a:bodyPr wrap="square" rtlCol="0">
            <a:spAutoFit/>
          </a:bodyPr>
          <a:lstStyle/>
          <a:p>
            <a:pPr algn="ctr"/>
            <a:r>
              <a:rPr lang="en-US" sz="4000" dirty="0" smtClean="0"/>
              <a:t>Both groups decide where on the timeline continuum each item should be located.  Tape the item face up on the board when you have decided where it should go.  You have 15 minutes, you may begin. </a:t>
            </a:r>
            <a:endParaRPr lang="en-US" sz="4000" dirty="0"/>
          </a:p>
        </p:txBody>
      </p:sp>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09600" y="304800"/>
            <a:ext cx="7620000" cy="1419225"/>
          </a:xfrm>
          <a:prstGeom prst="rect">
            <a:avLst/>
          </a:prstGeom>
        </p:spPr>
      </p:pic>
    </p:spTree>
    <p:extLst>
      <p:ext uri="{BB962C8B-B14F-4D97-AF65-F5344CB8AC3E}">
        <p14:creationId xmlns="" xmlns:p14="http://schemas.microsoft.com/office/powerpoint/2010/main" val="37598391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0"/>
            <a:ext cx="8763001" cy="7048083"/>
          </a:xfrm>
          <a:prstGeom prst="rect">
            <a:avLst/>
          </a:prstGeom>
          <a:noFill/>
        </p:spPr>
        <p:txBody>
          <a:bodyPr wrap="square" rtlCol="0">
            <a:spAutoFit/>
          </a:bodyPr>
          <a:lstStyle/>
          <a:p>
            <a:r>
              <a:rPr lang="en-US" sz="2400" dirty="0" smtClean="0"/>
              <a:t>Type:  </a:t>
            </a:r>
            <a:r>
              <a:rPr lang="en-US" sz="3200" b="1" dirty="0" smtClean="0">
                <a:solidFill>
                  <a:srgbClr val="FFFF00"/>
                </a:solidFill>
              </a:rPr>
              <a:t>Birth </a:t>
            </a:r>
            <a:r>
              <a:rPr lang="en-US" sz="3200" b="1" dirty="0" smtClean="0">
                <a:solidFill>
                  <a:srgbClr val="FFFF00"/>
                </a:solidFill>
              </a:rPr>
              <a:t>Control Implant </a:t>
            </a:r>
            <a:r>
              <a:rPr lang="en-US" sz="2400" b="1" dirty="0" smtClean="0"/>
              <a:t>(</a:t>
            </a:r>
            <a:r>
              <a:rPr lang="en-US" sz="2400" b="1" dirty="0" smtClean="0"/>
              <a:t>Implanon</a:t>
            </a:r>
            <a:r>
              <a:rPr lang="en-US" sz="2400" b="1" dirty="0" smtClean="0"/>
              <a:t> and </a:t>
            </a:r>
            <a:r>
              <a:rPr lang="en-US" sz="2400" b="1" dirty="0" smtClean="0"/>
              <a:t>Nexplanon</a:t>
            </a:r>
            <a:r>
              <a:rPr lang="en-US" sz="2400" b="1" dirty="0" smtClean="0"/>
              <a:t>) </a:t>
            </a:r>
            <a:endParaRPr lang="en-US" sz="2400" dirty="0" smtClean="0"/>
          </a:p>
          <a:p>
            <a:endParaRPr lang="en-US" sz="2400" dirty="0" smtClean="0"/>
          </a:p>
          <a:p>
            <a:r>
              <a:rPr lang="en-US" sz="2400" dirty="0" smtClean="0"/>
              <a:t>How it works: </a:t>
            </a:r>
            <a:r>
              <a:rPr lang="en-US" sz="2400" dirty="0" smtClean="0"/>
              <a:t>Releases </a:t>
            </a:r>
            <a:r>
              <a:rPr lang="en-US" sz="2400" dirty="0" smtClean="0"/>
              <a:t>a hormone that </a:t>
            </a:r>
            <a:r>
              <a:rPr lang="en-US" sz="2400" dirty="0" smtClean="0"/>
              <a:t>keeps an egg </a:t>
            </a:r>
            <a:r>
              <a:rPr lang="en-US" sz="2400" dirty="0" smtClean="0"/>
              <a:t>from leaving the ovaries. </a:t>
            </a:r>
            <a:r>
              <a:rPr lang="en-US" sz="2400" dirty="0" smtClean="0"/>
              <a:t>It also </a:t>
            </a:r>
            <a:r>
              <a:rPr lang="en-US" sz="2400" dirty="0" smtClean="0"/>
              <a:t>m</a:t>
            </a:r>
            <a:r>
              <a:rPr lang="en-US" sz="2400" dirty="0" smtClean="0"/>
              <a:t>akes a </a:t>
            </a:r>
            <a:r>
              <a:rPr lang="en-US" sz="2400" dirty="0" smtClean="0"/>
              <a:t>woman's </a:t>
            </a:r>
            <a:r>
              <a:rPr lang="en-US" sz="2400" dirty="0" smtClean="0">
                <a:hlinkClick r:id="rId2"/>
              </a:rPr>
              <a:t>cervical mucus</a:t>
            </a:r>
            <a:r>
              <a:rPr lang="en-US" sz="2400" dirty="0" smtClean="0"/>
              <a:t> thicker. This keeps sperm from getting to the eggs.</a:t>
            </a:r>
          </a:p>
          <a:p>
            <a:r>
              <a:rPr lang="en-US" sz="2400" dirty="0" smtClean="0"/>
              <a:t> </a:t>
            </a:r>
            <a:endParaRPr lang="en-US" sz="2400" dirty="0" smtClean="0"/>
          </a:p>
          <a:p>
            <a:endParaRPr lang="en-US" sz="2400" dirty="0" smtClean="0"/>
          </a:p>
          <a:p>
            <a:r>
              <a:rPr lang="en-US" sz="2400" dirty="0" smtClean="0"/>
              <a:t>Failure rate:  Less than 1 in 100			</a:t>
            </a:r>
          </a:p>
          <a:p>
            <a:endParaRPr lang="en-US" sz="2400" dirty="0" smtClean="0"/>
          </a:p>
          <a:p>
            <a:r>
              <a:rPr lang="en-US" sz="2400" dirty="0" smtClean="0"/>
              <a:t>Protection from STD’s: NONE </a:t>
            </a:r>
          </a:p>
          <a:p>
            <a:endParaRPr lang="en-US" sz="2400" dirty="0" smtClean="0"/>
          </a:p>
          <a:p>
            <a:r>
              <a:rPr lang="en-US" sz="2400" dirty="0" smtClean="0"/>
              <a:t>Benefits</a:t>
            </a:r>
            <a:r>
              <a:rPr lang="en-US" sz="2400" dirty="0" smtClean="0"/>
              <a:t>:  Constant BC, don’t have to remember to take anything.  </a:t>
            </a:r>
            <a:endParaRPr lang="en-US" sz="2400" dirty="0" smtClean="0"/>
          </a:p>
          <a:p>
            <a:endParaRPr lang="en-US" sz="2400" dirty="0" smtClean="0"/>
          </a:p>
          <a:p>
            <a:r>
              <a:rPr lang="en-US" sz="2400" dirty="0" smtClean="0"/>
              <a:t>Cost:  The cost of the exam, the implant, and insertion ranges from $400–$800. Removal costs between $100 and $300. </a:t>
            </a:r>
          </a:p>
          <a:p>
            <a:endParaRPr lang="en-US" dirty="0" smtClean="0"/>
          </a:p>
          <a:p>
            <a:endParaRPr lang="en-US" dirty="0"/>
          </a:p>
        </p:txBody>
      </p:sp>
      <p:pic>
        <p:nvPicPr>
          <p:cNvPr id="3" name="Picture 2" descr="implant.jpg"/>
          <p:cNvPicPr>
            <a:picLocks noChangeAspect="1"/>
          </p:cNvPicPr>
          <p:nvPr/>
        </p:nvPicPr>
        <p:blipFill>
          <a:blip r:embed="rId3" cstate="print"/>
          <a:stretch>
            <a:fillRect/>
          </a:stretch>
        </p:blipFill>
        <p:spPr>
          <a:xfrm>
            <a:off x="6324600" y="2514600"/>
            <a:ext cx="1892300" cy="14097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371600"/>
            <a:ext cx="8458200" cy="5324535"/>
          </a:xfrm>
          <a:prstGeom prst="rect">
            <a:avLst/>
          </a:prstGeom>
          <a:noFill/>
        </p:spPr>
        <p:txBody>
          <a:bodyPr wrap="square" rtlCol="0">
            <a:spAutoFit/>
          </a:bodyPr>
          <a:lstStyle/>
          <a:p>
            <a:r>
              <a:rPr lang="en-US" sz="2800" dirty="0"/>
              <a:t>Type: </a:t>
            </a:r>
            <a:r>
              <a:rPr lang="en-US" sz="3200" dirty="0" smtClean="0">
                <a:solidFill>
                  <a:srgbClr val="FFFF00"/>
                </a:solidFill>
              </a:rPr>
              <a:t>Depo</a:t>
            </a:r>
          </a:p>
          <a:p>
            <a:endParaRPr lang="en-US" sz="2800" dirty="0"/>
          </a:p>
          <a:p>
            <a:r>
              <a:rPr lang="en-US" sz="2800" dirty="0" smtClean="0"/>
              <a:t>Description:  Injection from a DR into arm or buttocks</a:t>
            </a:r>
            <a:endParaRPr lang="en-US" sz="2800" dirty="0"/>
          </a:p>
          <a:p>
            <a:endParaRPr lang="en-US" sz="2800" dirty="0"/>
          </a:p>
          <a:p>
            <a:r>
              <a:rPr lang="en-US" sz="2800" dirty="0"/>
              <a:t>How it works: </a:t>
            </a:r>
            <a:r>
              <a:rPr lang="en-US" sz="2800" dirty="0" smtClean="0"/>
              <a:t>Hormones used to disrupt pregnancy   </a:t>
            </a:r>
            <a:endParaRPr lang="en-US" sz="2800" dirty="0"/>
          </a:p>
          <a:p>
            <a:endParaRPr lang="en-US" sz="2800" dirty="0"/>
          </a:p>
          <a:p>
            <a:r>
              <a:rPr lang="en-US" sz="2800" dirty="0"/>
              <a:t>Failure rate: </a:t>
            </a:r>
            <a:r>
              <a:rPr lang="en-US" sz="2800" dirty="0" smtClean="0"/>
              <a:t>1% </a:t>
            </a:r>
            <a:endParaRPr lang="en-US" sz="2800" dirty="0"/>
          </a:p>
          <a:p>
            <a:endParaRPr lang="en-US" sz="2800" dirty="0"/>
          </a:p>
          <a:p>
            <a:r>
              <a:rPr lang="en-US" sz="2800" dirty="0"/>
              <a:t>Protection from STD’s: </a:t>
            </a:r>
            <a:r>
              <a:rPr lang="en-US" sz="2800" dirty="0" smtClean="0"/>
              <a:t>None </a:t>
            </a:r>
            <a:endParaRPr lang="en-US" sz="2800" dirty="0"/>
          </a:p>
          <a:p>
            <a:endParaRPr lang="en-US" sz="2800" dirty="0"/>
          </a:p>
          <a:p>
            <a:r>
              <a:rPr lang="en-US" sz="2800" dirty="0"/>
              <a:t>Benefits: </a:t>
            </a:r>
            <a:r>
              <a:rPr lang="en-US" sz="2800" dirty="0" smtClean="0"/>
              <a:t>Prevents pregnancy for up to 14 weeks</a:t>
            </a:r>
            <a:endParaRPr lang="en-US" sz="2800" dirty="0"/>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05200" y="381000"/>
            <a:ext cx="3048000" cy="1828800"/>
          </a:xfrm>
          <a:prstGeom prst="rect">
            <a:avLst/>
          </a:prstGeom>
        </p:spPr>
      </p:pic>
    </p:spTree>
    <p:extLst>
      <p:ext uri="{BB962C8B-B14F-4D97-AF65-F5344CB8AC3E}">
        <p14:creationId xmlns="" xmlns:p14="http://schemas.microsoft.com/office/powerpoint/2010/main" val="37918647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1"/>
            <a:ext cx="8686800" cy="7048083"/>
          </a:xfrm>
          <a:prstGeom prst="rect">
            <a:avLst/>
          </a:prstGeom>
          <a:noFill/>
        </p:spPr>
        <p:txBody>
          <a:bodyPr wrap="square" rtlCol="0">
            <a:spAutoFit/>
          </a:bodyPr>
          <a:lstStyle/>
          <a:p>
            <a:r>
              <a:rPr lang="en-US" sz="2400" dirty="0" smtClean="0"/>
              <a:t>Type: </a:t>
            </a:r>
            <a:r>
              <a:rPr lang="en-US" sz="3200" dirty="0" smtClean="0">
                <a:solidFill>
                  <a:srgbClr val="FFFF00"/>
                </a:solidFill>
              </a:rPr>
              <a:t>Natural Family Planning </a:t>
            </a:r>
            <a:r>
              <a:rPr lang="en-US" sz="2400" dirty="0" smtClean="0"/>
              <a:t>or </a:t>
            </a:r>
            <a:r>
              <a:rPr lang="en-US" sz="2400" b="1" dirty="0" smtClean="0"/>
              <a:t>Fertility Awareness-Based Methods (FAMs)</a:t>
            </a:r>
            <a:endParaRPr lang="en-US" sz="2400" dirty="0" smtClean="0"/>
          </a:p>
          <a:p>
            <a:endParaRPr lang="en-US" sz="2400" dirty="0" smtClean="0"/>
          </a:p>
          <a:p>
            <a:r>
              <a:rPr lang="en-US" sz="2400" dirty="0" smtClean="0"/>
              <a:t>Description:  Charting your fertility to help prevent pregnancy</a:t>
            </a:r>
          </a:p>
          <a:p>
            <a:endParaRPr lang="en-US" sz="2400" dirty="0" smtClean="0"/>
          </a:p>
          <a:p>
            <a:r>
              <a:rPr lang="en-US" sz="2400" dirty="0" smtClean="0"/>
              <a:t>How it works:  To prevent pregnancy, women can abstain from vaginal intercourse on their fertile days.</a:t>
            </a:r>
          </a:p>
          <a:p>
            <a:endParaRPr lang="en-US" sz="2400" dirty="0" smtClean="0"/>
          </a:p>
          <a:p>
            <a:r>
              <a:rPr lang="en-US" sz="2400" dirty="0" smtClean="0"/>
              <a:t>Failure rate: </a:t>
            </a:r>
            <a:r>
              <a:rPr lang="en-US" sz="2400" dirty="0" smtClean="0"/>
              <a:t>24 </a:t>
            </a:r>
            <a:r>
              <a:rPr lang="en-US" sz="2400" dirty="0" smtClean="0"/>
              <a:t>out of every 100</a:t>
            </a:r>
          </a:p>
          <a:p>
            <a:endParaRPr lang="en-US" sz="2400" dirty="0" smtClean="0"/>
          </a:p>
          <a:p>
            <a:r>
              <a:rPr lang="en-US" sz="2400" dirty="0" smtClean="0"/>
              <a:t>Protection from STD’s: None </a:t>
            </a:r>
          </a:p>
          <a:p>
            <a:endParaRPr lang="en-US" sz="2400" dirty="0" smtClean="0"/>
          </a:p>
          <a:p>
            <a:r>
              <a:rPr lang="en-US" sz="2400" dirty="0" smtClean="0"/>
              <a:t>Benefits: They </a:t>
            </a:r>
            <a:r>
              <a:rPr lang="en-US" sz="2400" dirty="0" smtClean="0"/>
              <a:t>cost very little. </a:t>
            </a:r>
            <a:r>
              <a:rPr lang="en-US" sz="2400" dirty="0" smtClean="0"/>
              <a:t>They </a:t>
            </a:r>
            <a:r>
              <a:rPr lang="en-US" sz="2400" dirty="0" smtClean="0"/>
              <a:t>are safe. </a:t>
            </a:r>
            <a:r>
              <a:rPr lang="en-US" sz="2400" dirty="0" smtClean="0"/>
              <a:t>They </a:t>
            </a:r>
            <a:r>
              <a:rPr lang="en-US" sz="2400" dirty="0" smtClean="0"/>
              <a:t>can be stopped easily to plan a pregnancy. </a:t>
            </a:r>
            <a:r>
              <a:rPr lang="en-US" sz="2400" dirty="0" smtClean="0"/>
              <a:t>  Calendars</a:t>
            </a:r>
            <a:r>
              <a:rPr lang="en-US" sz="2400" dirty="0" smtClean="0"/>
              <a:t>, thermometers, and charts are easy to get. </a:t>
            </a:r>
            <a:r>
              <a:rPr lang="en-US" sz="2400" dirty="0" smtClean="0"/>
              <a:t>Medication </a:t>
            </a:r>
            <a:r>
              <a:rPr lang="en-US" sz="2400" dirty="0" smtClean="0"/>
              <a:t>is not needed.</a:t>
            </a:r>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8655" y="838200"/>
            <a:ext cx="8534400" cy="5755422"/>
          </a:xfrm>
          <a:prstGeom prst="rect">
            <a:avLst/>
          </a:prstGeom>
        </p:spPr>
        <p:txBody>
          <a:bodyPr wrap="square">
            <a:spAutoFit/>
          </a:bodyPr>
          <a:lstStyle/>
          <a:p>
            <a:r>
              <a:rPr lang="en-US" sz="2400" dirty="0"/>
              <a:t>Type: </a:t>
            </a:r>
            <a:r>
              <a:rPr lang="en-US" sz="3200" dirty="0" smtClean="0">
                <a:solidFill>
                  <a:srgbClr val="FFFF00"/>
                </a:solidFill>
              </a:rPr>
              <a:t>Morning after pill</a:t>
            </a:r>
            <a:endParaRPr lang="en-US" sz="3200" dirty="0">
              <a:solidFill>
                <a:srgbClr val="FFFF00"/>
              </a:solidFill>
            </a:endParaRPr>
          </a:p>
          <a:p>
            <a:endParaRPr lang="en-US" sz="2400" dirty="0"/>
          </a:p>
          <a:p>
            <a:r>
              <a:rPr lang="en-US" sz="2400" dirty="0"/>
              <a:t>How it works:  </a:t>
            </a:r>
            <a:r>
              <a:rPr lang="en-US" sz="2400" dirty="0" smtClean="0"/>
              <a:t>Pill taken by the female after sex</a:t>
            </a:r>
            <a:endParaRPr lang="en-US" sz="2400" dirty="0"/>
          </a:p>
          <a:p>
            <a:endParaRPr lang="en-US" sz="2400" dirty="0"/>
          </a:p>
          <a:p>
            <a:r>
              <a:rPr lang="en-US" sz="2400" dirty="0" smtClean="0"/>
              <a:t>Success</a:t>
            </a:r>
            <a:r>
              <a:rPr lang="en-US" sz="2400" dirty="0" smtClean="0"/>
              <a:t> </a:t>
            </a:r>
            <a:r>
              <a:rPr lang="en-US" sz="2400" dirty="0"/>
              <a:t>rate: </a:t>
            </a:r>
            <a:r>
              <a:rPr lang="en-US" sz="2400" dirty="0" smtClean="0"/>
              <a:t>  </a:t>
            </a:r>
            <a:r>
              <a:rPr lang="en-US" sz="2400" dirty="0" smtClean="0"/>
              <a:t>89 percent effective when taken within 72 hours (three days) after unprotected sex. </a:t>
            </a:r>
            <a:r>
              <a:rPr lang="en-US" sz="2400" dirty="0" smtClean="0"/>
              <a:t>Levonogestrel</a:t>
            </a:r>
            <a:r>
              <a:rPr lang="en-US" sz="2400" dirty="0" smtClean="0"/>
              <a:t> pills may not work as well for women who have a </a:t>
            </a:r>
            <a:r>
              <a:rPr lang="en-US" sz="2400" dirty="0" smtClean="0">
                <a:hlinkClick r:id="rId2"/>
              </a:rPr>
              <a:t>body mass index (BMI)</a:t>
            </a:r>
            <a:r>
              <a:rPr lang="en-US" sz="2400" dirty="0" smtClean="0"/>
              <a:t> of more than 25.</a:t>
            </a:r>
            <a:endParaRPr lang="en-US" sz="2400" dirty="0"/>
          </a:p>
          <a:p>
            <a:endParaRPr lang="en-US" sz="2400" dirty="0"/>
          </a:p>
          <a:p>
            <a:r>
              <a:rPr lang="en-US" sz="2400" dirty="0"/>
              <a:t>Protection from STD’s:  </a:t>
            </a:r>
            <a:r>
              <a:rPr lang="en-US" sz="2400" dirty="0" smtClean="0"/>
              <a:t>None</a:t>
            </a:r>
            <a:endParaRPr lang="en-US" sz="2400" dirty="0"/>
          </a:p>
          <a:p>
            <a:endParaRPr lang="en-US" sz="2400" dirty="0"/>
          </a:p>
          <a:p>
            <a:r>
              <a:rPr lang="en-US" sz="2400" dirty="0"/>
              <a:t>Benefits: </a:t>
            </a:r>
            <a:r>
              <a:rPr lang="en-US" sz="2400" dirty="0" smtClean="0"/>
              <a:t>Can help to reduce the risk of pregnancy in an </a:t>
            </a:r>
            <a:r>
              <a:rPr lang="en-US" sz="2400" dirty="0" smtClean="0"/>
              <a:t>emergency</a:t>
            </a:r>
          </a:p>
          <a:p>
            <a:endParaRPr lang="en-US" sz="2400" dirty="0" smtClean="0"/>
          </a:p>
          <a:p>
            <a:r>
              <a:rPr lang="en-US" sz="2400" dirty="0" smtClean="0"/>
              <a:t>Cost: </a:t>
            </a:r>
            <a:r>
              <a:rPr lang="en-US" sz="2400" dirty="0" smtClean="0"/>
              <a:t> From </a:t>
            </a:r>
            <a:r>
              <a:rPr lang="en-US" sz="2400" dirty="0" smtClean="0"/>
              <a:t>$30 to $65</a:t>
            </a:r>
            <a:endParaRPr lang="en-US" sz="2400" dirty="0"/>
          </a:p>
        </p:txBody>
      </p:sp>
      <p:pic>
        <p:nvPicPr>
          <p:cNvPr id="2" name="Pictur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083300" y="533400"/>
            <a:ext cx="2032000" cy="1219200"/>
          </a:xfrm>
          <a:prstGeom prst="rect">
            <a:avLst/>
          </a:prstGeom>
        </p:spPr>
      </p:pic>
    </p:spTree>
    <p:extLst>
      <p:ext uri="{BB962C8B-B14F-4D97-AF65-F5344CB8AC3E}">
        <p14:creationId xmlns="" xmlns:p14="http://schemas.microsoft.com/office/powerpoint/2010/main" val="35495897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ABC’s of Teen Pregnancy and STI Prevention</a:t>
            </a:r>
            <a:endParaRPr lang="en-US" dirty="0"/>
          </a:p>
        </p:txBody>
      </p:sp>
      <p:sp>
        <p:nvSpPr>
          <p:cNvPr id="3" name="Content Placeholder 2"/>
          <p:cNvSpPr>
            <a:spLocks noGrp="1"/>
          </p:cNvSpPr>
          <p:nvPr>
            <p:ph sz="quarter" idx="13"/>
          </p:nvPr>
        </p:nvSpPr>
        <p:spPr/>
        <p:txBody>
          <a:bodyPr>
            <a:normAutofit fontScale="77500" lnSpcReduction="20000"/>
          </a:bodyPr>
          <a:lstStyle/>
          <a:p>
            <a:r>
              <a:rPr lang="en-US" sz="3100" dirty="0" smtClean="0"/>
              <a:t>A= ABSTINENCE:  </a:t>
            </a:r>
            <a:r>
              <a:rPr lang="en-US" dirty="0" smtClean="0"/>
              <a:t>only 100% effective way to prevent pregnancy and STI infection</a:t>
            </a:r>
          </a:p>
          <a:p>
            <a:endParaRPr lang="en-US" dirty="0"/>
          </a:p>
          <a:p>
            <a:r>
              <a:rPr lang="en-US" sz="3100" dirty="0" smtClean="0"/>
              <a:t>B=BE FAITHFUL:  </a:t>
            </a:r>
            <a:r>
              <a:rPr lang="en-US" dirty="0" smtClean="0"/>
              <a:t>You should wait as long as possible to start sexual activity because the earlier you start the more partners you will likely have.  More partners means more likely to get an STI</a:t>
            </a:r>
          </a:p>
          <a:p>
            <a:endParaRPr lang="en-US" dirty="0"/>
          </a:p>
          <a:p>
            <a:r>
              <a:rPr lang="en-US" sz="3100" dirty="0" smtClean="0"/>
              <a:t>C=USE A CONDOM:  </a:t>
            </a:r>
            <a:r>
              <a:rPr lang="en-US" dirty="0" smtClean="0"/>
              <a:t>If you chose to have sex use a condom.  “No” should not be an option, if your partner says that they are not looking out for your well being and this is not the kind of person you should be with</a:t>
            </a:r>
            <a:endParaRPr lang="en-US" dirty="0"/>
          </a:p>
        </p:txBody>
      </p:sp>
    </p:spTree>
    <p:extLst>
      <p:ext uri="{BB962C8B-B14F-4D97-AF65-F5344CB8AC3E}">
        <p14:creationId xmlns="" xmlns:p14="http://schemas.microsoft.com/office/powerpoint/2010/main" val="2702907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3795" y="3733801"/>
            <a:ext cx="5637010" cy="2200864"/>
          </a:xfrm>
        </p:spPr>
        <p:txBody>
          <a:bodyPr>
            <a:normAutofit/>
          </a:bodyPr>
          <a:lstStyle/>
          <a:p>
            <a:r>
              <a:rPr lang="en-US" dirty="0"/>
              <a:t>Abstinence is a self-enforced restraint from indulging in bodily activities that are widely experienced as giving pleasure. Most frequently, the term refers to sexual abstinence, or abstention from alcohol or food</a:t>
            </a:r>
          </a:p>
        </p:txBody>
      </p:sp>
      <p:sp>
        <p:nvSpPr>
          <p:cNvPr id="2" name="Title 1"/>
          <p:cNvSpPr>
            <a:spLocks noGrp="1"/>
          </p:cNvSpPr>
          <p:nvPr>
            <p:ph type="ctrTitle"/>
          </p:nvPr>
        </p:nvSpPr>
        <p:spPr>
          <a:xfrm>
            <a:off x="817581" y="1066801"/>
            <a:ext cx="7175351" cy="1600200"/>
          </a:xfrm>
        </p:spPr>
        <p:txBody>
          <a:bodyPr/>
          <a:lstStyle/>
          <a:p>
            <a:r>
              <a:rPr lang="en-US" dirty="0" smtClean="0"/>
              <a:t>ABSTINENT</a:t>
            </a:r>
            <a:endParaRPr lang="en-US" dirty="0"/>
          </a:p>
        </p:txBody>
      </p:sp>
    </p:spTree>
    <p:extLst>
      <p:ext uri="{BB962C8B-B14F-4D97-AF65-F5344CB8AC3E}">
        <p14:creationId xmlns="" xmlns:p14="http://schemas.microsoft.com/office/powerpoint/2010/main" val="329755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3733800"/>
            <a:ext cx="6512511" cy="1781368"/>
          </a:xfrm>
        </p:spPr>
        <p:txBody>
          <a:bodyPr/>
          <a:lstStyle/>
          <a:p>
            <a:pPr marL="0" indent="0">
              <a:buNone/>
            </a:pPr>
            <a:r>
              <a:rPr lang="en-US" dirty="0" smtClean="0"/>
              <a:t>WRITE THE FOLLOWING IN YOUR NOTEBOOK TO BE TURNED IN</a:t>
            </a:r>
            <a:endParaRPr lang="en-US" dirty="0"/>
          </a:p>
        </p:txBody>
      </p:sp>
      <p:sp>
        <p:nvSpPr>
          <p:cNvPr id="3" name="Content Placeholder 2"/>
          <p:cNvSpPr>
            <a:spLocks noGrp="1"/>
          </p:cNvSpPr>
          <p:nvPr>
            <p:ph sz="quarter" idx="13"/>
          </p:nvPr>
        </p:nvSpPr>
        <p:spPr>
          <a:xfrm>
            <a:off x="1143000" y="152400"/>
            <a:ext cx="6400800" cy="3429000"/>
          </a:xfrm>
        </p:spPr>
        <p:txBody>
          <a:bodyPr/>
          <a:lstStyle/>
          <a:p>
            <a:r>
              <a:rPr lang="en-US" dirty="0" smtClean="0"/>
              <a:t>1-WHAT IS YOUR ATTITUDE TOWARD ABSTINENCE BOTH POSITIVE AND NEGATIVE.</a:t>
            </a:r>
          </a:p>
          <a:p>
            <a:r>
              <a:rPr lang="en-US" dirty="0" smtClean="0"/>
              <a:t>2-WHY WOULD SOMEONE CHOSE TO BE ABSINENT?</a:t>
            </a:r>
          </a:p>
          <a:p>
            <a:r>
              <a:rPr lang="en-US" dirty="0" smtClean="0"/>
              <a:t>3-WHY DO PEOPLE CHOSE TO HAVE SEX AT A YOUNG AGE?</a:t>
            </a:r>
          </a:p>
          <a:p>
            <a:endParaRPr lang="en-US" dirty="0"/>
          </a:p>
          <a:p>
            <a:r>
              <a:rPr lang="en-US" dirty="0" smtClean="0"/>
              <a:t>Student Packet for next lesson</a:t>
            </a:r>
            <a:endParaRPr lang="en-US" dirty="0"/>
          </a:p>
        </p:txBody>
      </p:sp>
    </p:spTree>
    <p:extLst>
      <p:ext uri="{BB962C8B-B14F-4D97-AF65-F5344CB8AC3E}">
        <p14:creationId xmlns="" xmlns:p14="http://schemas.microsoft.com/office/powerpoint/2010/main" val="3918677209"/>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BAG OF BEANS ACTIVITY</a:t>
            </a:r>
            <a:endParaRPr lang="en-US" dirty="0"/>
          </a:p>
        </p:txBody>
      </p:sp>
      <p:pic>
        <p:nvPicPr>
          <p:cNvPr id="4" name="Content Placeholder 3"/>
          <p:cNvPicPr>
            <a:picLocks noGrp="1" noChangeAspect="1"/>
          </p:cNvPicPr>
          <p:nvPr>
            <p:ph sz="quarter" idx="13"/>
          </p:nvPr>
        </p:nvPicPr>
        <p:blipFill>
          <a:blip r:embed="rId2" cstate="print">
            <a:extLst>
              <a:ext uri="{28A0092B-C50C-407E-A947-70E740481C1C}">
                <a14:useLocalDpi xmlns="" xmlns:a14="http://schemas.microsoft.com/office/drawing/2010/main" val="0"/>
              </a:ext>
            </a:extLst>
          </a:blip>
          <a:stretch>
            <a:fillRect/>
          </a:stretch>
        </p:blipFill>
        <p:spPr>
          <a:xfrm>
            <a:off x="1219200" y="457201"/>
            <a:ext cx="4552950" cy="3886200"/>
          </a:xfrm>
        </p:spPr>
      </p:pic>
    </p:spTree>
    <p:extLst>
      <p:ext uri="{BB962C8B-B14F-4D97-AF65-F5344CB8AC3E}">
        <p14:creationId xmlns="" xmlns:p14="http://schemas.microsoft.com/office/powerpoint/2010/main" val="2167462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Contraceptive Methods</a:t>
            </a:r>
            <a:endParaRPr lang="en-US" dirty="0"/>
          </a:p>
        </p:txBody>
      </p:sp>
      <p:pic>
        <p:nvPicPr>
          <p:cNvPr id="4" name="Content Placeholder 3" descr="IUD2.jpg"/>
          <p:cNvPicPr>
            <a:picLocks noGrp="1" noChangeAspect="1"/>
          </p:cNvPicPr>
          <p:nvPr>
            <p:ph sz="quarter" idx="13"/>
          </p:nvPr>
        </p:nvPicPr>
        <p:blipFill>
          <a:blip r:embed="rId2" cstate="print"/>
          <a:stretch>
            <a:fillRect/>
          </a:stretch>
        </p:blipFill>
        <p:spPr>
          <a:xfrm>
            <a:off x="2133600" y="609600"/>
            <a:ext cx="3681412" cy="3018476"/>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52400"/>
            <a:ext cx="8763000" cy="6001643"/>
          </a:xfrm>
          <a:prstGeom prst="rect">
            <a:avLst/>
          </a:prstGeom>
          <a:noFill/>
        </p:spPr>
        <p:txBody>
          <a:bodyPr wrap="square" rtlCol="0">
            <a:spAutoFit/>
          </a:bodyPr>
          <a:lstStyle/>
          <a:p>
            <a:r>
              <a:rPr lang="en-US" sz="3200" dirty="0" smtClean="0"/>
              <a:t>Abstinence </a:t>
            </a:r>
          </a:p>
          <a:p>
            <a:r>
              <a:rPr lang="en-US" sz="3200" dirty="0" smtClean="0"/>
              <a:t>Implants</a:t>
            </a:r>
          </a:p>
          <a:p>
            <a:r>
              <a:rPr lang="en-US" sz="3200" dirty="0" smtClean="0"/>
              <a:t>Sterilization</a:t>
            </a:r>
          </a:p>
          <a:p>
            <a:r>
              <a:rPr lang="en-US" sz="3200" dirty="0" smtClean="0"/>
              <a:t>Patch or Ring </a:t>
            </a:r>
          </a:p>
          <a:p>
            <a:r>
              <a:rPr lang="en-US" sz="3200" dirty="0" smtClean="0"/>
              <a:t>Pill</a:t>
            </a:r>
          </a:p>
          <a:p>
            <a:r>
              <a:rPr lang="en-US" sz="3200" dirty="0" smtClean="0"/>
              <a:t>IUD </a:t>
            </a:r>
          </a:p>
          <a:p>
            <a:r>
              <a:rPr lang="en-US" sz="3200" dirty="0" smtClean="0"/>
              <a:t>Condom</a:t>
            </a:r>
          </a:p>
          <a:p>
            <a:r>
              <a:rPr lang="en-US" sz="3200" dirty="0" smtClean="0"/>
              <a:t>Diaphragm/Cervical Cap</a:t>
            </a:r>
          </a:p>
          <a:p>
            <a:r>
              <a:rPr lang="en-US" sz="3200" dirty="0" smtClean="0"/>
              <a:t>Spermicidal Foam</a:t>
            </a:r>
          </a:p>
          <a:p>
            <a:r>
              <a:rPr lang="en-US" sz="3200" dirty="0" smtClean="0"/>
              <a:t>Rhythm</a:t>
            </a:r>
          </a:p>
          <a:p>
            <a:r>
              <a:rPr lang="en-US" sz="3200" dirty="0" smtClean="0"/>
              <a:t>Withdrawal</a:t>
            </a:r>
          </a:p>
          <a:p>
            <a:endParaRPr 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ircle(in)">
                                      <p:cBhvr>
                                        <p:cTn id="10" dur="2000"/>
                                        <p:tgtEl>
                                          <p:spTgt spid="4">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circle(in)">
                                      <p:cBhvr>
                                        <p:cTn id="16" dur="2000"/>
                                        <p:tgtEl>
                                          <p:spTgt spid="4">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circle(in)">
                                      <p:cBhvr>
                                        <p:cTn id="19" dur="2000"/>
                                        <p:tgtEl>
                                          <p:spTgt spid="4">
                                            <p:txEl>
                                              <p:pRg st="4" end="4"/>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circle(in)">
                                      <p:cBhvr>
                                        <p:cTn id="22" dur="2000"/>
                                        <p:tgtEl>
                                          <p:spTgt spid="4">
                                            <p:txEl>
                                              <p:pRg st="5" end="5"/>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circle(in)">
                                      <p:cBhvr>
                                        <p:cTn id="25" dur="2000"/>
                                        <p:tgtEl>
                                          <p:spTgt spid="4">
                                            <p:txEl>
                                              <p:pRg st="6" end="6"/>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circle(in)">
                                      <p:cBhvr>
                                        <p:cTn id="28" dur="2000"/>
                                        <p:tgtEl>
                                          <p:spTgt spid="4">
                                            <p:txEl>
                                              <p:pRg st="7" end="7"/>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animEffect transition="in" filter="circle(in)">
                                      <p:cBhvr>
                                        <p:cTn id="31" dur="2000"/>
                                        <p:tgtEl>
                                          <p:spTgt spid="4">
                                            <p:txEl>
                                              <p:pRg st="8" end="8"/>
                                            </p:txEl>
                                          </p:spTgt>
                                        </p:tgtEl>
                                      </p:cBhvr>
                                    </p:animEffect>
                                  </p:childTnLst>
                                </p:cTn>
                              </p:par>
                              <p:par>
                                <p:cTn id="32" presetID="6" presetClass="entr" presetSubtype="16" fill="hold" nodeType="withEffect">
                                  <p:stCondLst>
                                    <p:cond delay="0"/>
                                  </p:stCondLst>
                                  <p:childTnLst>
                                    <p:set>
                                      <p:cBhvr>
                                        <p:cTn id="33" dur="1" fill="hold">
                                          <p:stCondLst>
                                            <p:cond delay="0"/>
                                          </p:stCondLst>
                                        </p:cTn>
                                        <p:tgtEl>
                                          <p:spTgt spid="4">
                                            <p:txEl>
                                              <p:pRg st="9" end="9"/>
                                            </p:txEl>
                                          </p:spTgt>
                                        </p:tgtEl>
                                        <p:attrNameLst>
                                          <p:attrName>style.visibility</p:attrName>
                                        </p:attrNameLst>
                                      </p:cBhvr>
                                      <p:to>
                                        <p:strVal val="visible"/>
                                      </p:to>
                                    </p:set>
                                    <p:animEffect transition="in" filter="circle(in)">
                                      <p:cBhvr>
                                        <p:cTn id="34" dur="2000"/>
                                        <p:tgtEl>
                                          <p:spTgt spid="4">
                                            <p:txEl>
                                              <p:pRg st="9" end="9"/>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animEffect transition="in" filter="circle(in)">
                                      <p:cBhvr>
                                        <p:cTn id="37" dur="20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257800"/>
            <a:ext cx="6512511" cy="1371600"/>
          </a:xfrm>
        </p:spPr>
        <p:txBody>
          <a:bodyPr/>
          <a:lstStyle/>
          <a:p>
            <a:r>
              <a:rPr lang="en-US" dirty="0" smtClean="0"/>
              <a:t>Contraceptive Myth or Fact</a:t>
            </a:r>
            <a:endParaRPr lang="en-US" dirty="0"/>
          </a:p>
        </p:txBody>
      </p:sp>
      <p:sp>
        <p:nvSpPr>
          <p:cNvPr id="3" name="Content Placeholder 2"/>
          <p:cNvSpPr>
            <a:spLocks noGrp="1"/>
          </p:cNvSpPr>
          <p:nvPr>
            <p:ph sz="quarter" idx="13"/>
          </p:nvPr>
        </p:nvSpPr>
        <p:spPr>
          <a:xfrm>
            <a:off x="228600" y="228600"/>
            <a:ext cx="6019800" cy="4876800"/>
          </a:xfrm>
        </p:spPr>
        <p:txBody>
          <a:bodyPr>
            <a:normAutofit fontScale="85000" lnSpcReduction="20000"/>
          </a:bodyPr>
          <a:lstStyle/>
          <a:p>
            <a:r>
              <a:rPr lang="en-US" dirty="0" smtClean="0"/>
              <a:t>Wearing two condoms is better than just one</a:t>
            </a:r>
          </a:p>
          <a:p>
            <a:r>
              <a:rPr lang="en-US" dirty="0" smtClean="0"/>
              <a:t>Having sex standing up will prevent the sperm from swimming up the fallopian tubes</a:t>
            </a:r>
          </a:p>
          <a:p>
            <a:r>
              <a:rPr lang="en-US" dirty="0" smtClean="0"/>
              <a:t>A female cannot get pregnant the first time she has intercourse</a:t>
            </a:r>
          </a:p>
          <a:p>
            <a:r>
              <a:rPr lang="en-US" dirty="0" smtClean="0"/>
              <a:t>Douching, showering or bathing can prevent pregnancy</a:t>
            </a:r>
          </a:p>
          <a:p>
            <a:r>
              <a:rPr lang="en-US" dirty="0" smtClean="0"/>
              <a:t>A female cannot get pregnant if the male pulls out before he ejaculates</a:t>
            </a:r>
          </a:p>
          <a:p>
            <a:r>
              <a:rPr lang="en-US" dirty="0" smtClean="0"/>
              <a:t>Use saran wrap or a balloon if you can’t find a condom</a:t>
            </a:r>
          </a:p>
          <a:p>
            <a:r>
              <a:rPr lang="en-US" dirty="0" smtClean="0"/>
              <a:t>Latex condoms are effective if stored in a wallet or car for months</a:t>
            </a:r>
          </a:p>
          <a:p>
            <a:r>
              <a:rPr lang="en-US" dirty="0" smtClean="0"/>
              <a:t>A virgin cannot get an STI</a:t>
            </a:r>
          </a:p>
          <a:p>
            <a:r>
              <a:rPr lang="en-US" dirty="0" smtClean="0"/>
              <a:t>Condoms decrease sensation and hence reduce pleasure</a:t>
            </a:r>
            <a:endParaRPr lang="en-US" dirty="0"/>
          </a:p>
        </p:txBody>
      </p:sp>
      <p:sp>
        <p:nvSpPr>
          <p:cNvPr id="4" name="Content Placeholder 3"/>
          <p:cNvSpPr>
            <a:spLocks noGrp="1"/>
          </p:cNvSpPr>
          <p:nvPr>
            <p:ph sz="quarter" idx="14"/>
          </p:nvPr>
        </p:nvSpPr>
        <p:spPr>
          <a:xfrm>
            <a:off x="6477000" y="152400"/>
            <a:ext cx="2362200" cy="4053840"/>
          </a:xfrm>
        </p:spPr>
        <p:txBody>
          <a:bodyPr>
            <a:normAutofit fontScale="92500" lnSpcReduction="10000"/>
          </a:bodyPr>
          <a:lstStyle/>
          <a:p>
            <a:r>
              <a:rPr lang="en-US" dirty="0" smtClean="0"/>
              <a:t>False</a:t>
            </a:r>
          </a:p>
          <a:p>
            <a:r>
              <a:rPr lang="en-US" dirty="0" smtClean="0"/>
              <a:t>False</a:t>
            </a:r>
          </a:p>
          <a:p>
            <a:r>
              <a:rPr lang="en-US" dirty="0" smtClean="0"/>
              <a:t>False</a:t>
            </a:r>
          </a:p>
          <a:p>
            <a:r>
              <a:rPr lang="en-US" dirty="0" smtClean="0"/>
              <a:t>False</a:t>
            </a:r>
          </a:p>
          <a:p>
            <a:r>
              <a:rPr lang="en-US" dirty="0" smtClean="0"/>
              <a:t>False</a:t>
            </a:r>
          </a:p>
          <a:p>
            <a:r>
              <a:rPr lang="en-US" dirty="0" smtClean="0"/>
              <a:t>False</a:t>
            </a:r>
          </a:p>
          <a:p>
            <a:r>
              <a:rPr lang="en-US" dirty="0" smtClean="0"/>
              <a:t>False</a:t>
            </a:r>
          </a:p>
          <a:p>
            <a:r>
              <a:rPr lang="en-US" dirty="0" smtClean="0"/>
              <a:t>False</a:t>
            </a:r>
          </a:p>
          <a:p>
            <a:r>
              <a:rPr lang="en-US" dirty="0" smtClean="0"/>
              <a:t>False</a:t>
            </a:r>
          </a:p>
          <a:p>
            <a:r>
              <a:rPr lang="en-US" dirty="0" smtClean="0"/>
              <a:t>False</a:t>
            </a:r>
          </a:p>
          <a:p>
            <a:endParaRPr lang="en-US" dirty="0"/>
          </a:p>
        </p:txBody>
      </p:sp>
    </p:spTree>
    <p:extLst>
      <p:ext uri="{BB962C8B-B14F-4D97-AF65-F5344CB8AC3E}">
        <p14:creationId xmlns="" xmlns:p14="http://schemas.microsoft.com/office/powerpoint/2010/main" val="314085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barn(inVertical)">
                                      <p:cBhvr>
                                        <p:cTn id="13" dur="500"/>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Effect transition="in" filter="wheel(1)">
                                      <p:cBhvr>
                                        <p:cTn id="18" dur="2000"/>
                                        <p:tgtEl>
                                          <p:spTgt spid="4">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fade">
                                      <p:cBhvr>
                                        <p:cTn id="23" dur="1000"/>
                                        <p:tgtEl>
                                          <p:spTgt spid="4">
                                            <p:txEl>
                                              <p:pRg st="3" end="3"/>
                                            </p:txEl>
                                          </p:spTgt>
                                        </p:tgtEl>
                                      </p:cBhvr>
                                    </p:animEffect>
                                    <p:anim calcmode="lin" valueType="num">
                                      <p:cBhvr>
                                        <p:cTn id="2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1000"/>
                                        <p:tgtEl>
                                          <p:spTgt spid="4">
                                            <p:txEl>
                                              <p:pRg st="5" end="5"/>
                                            </p:txEl>
                                          </p:spTgt>
                                        </p:tgtEl>
                                      </p:cBhvr>
                                    </p:animEffect>
                                    <p:anim calcmode="lin" valueType="num">
                                      <p:cBhvr>
                                        <p:cTn id="3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heel(1)">
                                      <p:cBhvr>
                                        <p:cTn id="42" dur="20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 calcmode="lin" valueType="num">
                                      <p:cBhvr additive="base">
                                        <p:cTn id="4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4">
                                            <p:txEl>
                                              <p:pRg st="9" end="9"/>
                                            </p:txEl>
                                          </p:spTgt>
                                        </p:tgtEl>
                                        <p:attrNameLst>
                                          <p:attrName>style.visibility</p:attrName>
                                        </p:attrNameLst>
                                      </p:cBhvr>
                                      <p:to>
                                        <p:strVal val="visible"/>
                                      </p:to>
                                    </p:set>
                                    <p:animEffect transition="in" filter="fade">
                                      <p:cBhvr>
                                        <p:cTn id="53" dur="500"/>
                                        <p:tgtEl>
                                          <p:spTgt spid="4">
                                            <p:txEl>
                                              <p:pRg st="9" end="9"/>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4">
                                            <p:txEl>
                                              <p:pRg st="6" end="6"/>
                                            </p:txEl>
                                          </p:spTgt>
                                        </p:tgtEl>
                                        <p:attrNameLst>
                                          <p:attrName>style.visibility</p:attrName>
                                        </p:attrNameLst>
                                      </p:cBhvr>
                                      <p:to>
                                        <p:strVal val="visible"/>
                                      </p:to>
                                    </p:set>
                                    <p:animEffect transition="in" filter="wipe(down)">
                                      <p:cBhvr>
                                        <p:cTn id="58"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CONDOM Use</a:t>
            </a:r>
            <a:endParaRPr lang="en-US" dirty="0"/>
          </a:p>
        </p:txBody>
      </p:sp>
      <p:pic>
        <p:nvPicPr>
          <p:cNvPr id="5" name="Picture Placeholder 4" descr="condom.jpg"/>
          <p:cNvPicPr>
            <a:picLocks noGrp="1" noChangeAspect="1"/>
          </p:cNvPicPr>
          <p:nvPr>
            <p:ph type="pic" idx="1"/>
          </p:nvPr>
        </p:nvPicPr>
        <p:blipFill>
          <a:blip r:embed="rId2" cstate="print"/>
          <a:srcRect l="6271" r="6271"/>
          <a:stretch>
            <a:fillRect/>
          </a:stretch>
        </p:blipFill>
        <p:spPr/>
      </p:pic>
      <p:sp>
        <p:nvSpPr>
          <p:cNvPr id="4" name="Text Placeholder 3"/>
          <p:cNvSpPr>
            <a:spLocks noGrp="1"/>
          </p:cNvSpPr>
          <p:nvPr>
            <p:ph type="body" sz="half" idx="2"/>
          </p:nvPr>
        </p:nvSpPr>
        <p:spPr>
          <a:xfrm>
            <a:off x="304800" y="152400"/>
            <a:ext cx="4343400" cy="3886200"/>
          </a:xfrm>
        </p:spPr>
        <p:txBody>
          <a:bodyPr>
            <a:normAutofit lnSpcReduction="10000"/>
          </a:bodyPr>
          <a:lstStyle/>
          <a:p>
            <a:r>
              <a:rPr lang="en-US" dirty="0" smtClean="0"/>
              <a:t>Purchase and check date</a:t>
            </a:r>
          </a:p>
          <a:p>
            <a:r>
              <a:rPr lang="en-US" dirty="0" smtClean="0"/>
              <a:t>Sexual Arousal</a:t>
            </a:r>
          </a:p>
          <a:p>
            <a:r>
              <a:rPr lang="en-US" dirty="0" smtClean="0"/>
              <a:t>Erection</a:t>
            </a:r>
          </a:p>
          <a:p>
            <a:r>
              <a:rPr lang="en-US" dirty="0" smtClean="0"/>
              <a:t>Carefully remove from package</a:t>
            </a:r>
          </a:p>
          <a:p>
            <a:r>
              <a:rPr lang="en-US" dirty="0" smtClean="0"/>
              <a:t>Squeeze out air from tip</a:t>
            </a:r>
          </a:p>
          <a:p>
            <a:r>
              <a:rPr lang="en-US" dirty="0" smtClean="0"/>
              <a:t>Roll condom on</a:t>
            </a:r>
          </a:p>
          <a:p>
            <a:r>
              <a:rPr lang="en-US" dirty="0" smtClean="0"/>
              <a:t>Intercourse</a:t>
            </a:r>
          </a:p>
          <a:p>
            <a:r>
              <a:rPr lang="en-US" dirty="0" smtClean="0"/>
              <a:t>Ejaculation</a:t>
            </a:r>
          </a:p>
          <a:p>
            <a:r>
              <a:rPr lang="en-US" dirty="0" smtClean="0"/>
              <a:t>Hold rim and withdraw</a:t>
            </a:r>
          </a:p>
          <a:p>
            <a:r>
              <a:rPr lang="en-US" dirty="0" smtClean="0"/>
              <a:t>Remove and discard</a:t>
            </a:r>
          </a:p>
          <a:p>
            <a:r>
              <a:rPr lang="en-US" dirty="0" smtClean="0"/>
              <a:t>Loss of erection</a:t>
            </a:r>
          </a:p>
          <a:p>
            <a:r>
              <a:rPr lang="en-US" dirty="0" smtClean="0"/>
              <a:t>Relaxation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linds(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linds(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linds(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linds(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linds(horizont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linds(horizont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linds(horizontal)">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linds(horizontal)">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linds(horizontal)">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1485</TotalTime>
  <Words>1120</Words>
  <Application>Microsoft Office PowerPoint</Application>
  <PresentationFormat>On-screen Show (4:3)</PresentationFormat>
  <Paragraphs>230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Slipstream</vt:lpstr>
      <vt:lpstr>When is sex appropriate??</vt:lpstr>
      <vt:lpstr>Slide 2</vt:lpstr>
      <vt:lpstr>ABSTINENT</vt:lpstr>
      <vt:lpstr>WRITE THE FOLLOWING IN YOUR NOTEBOOK TO BE TURNED IN</vt:lpstr>
      <vt:lpstr>BAG OF BEANS ACTIVITY</vt:lpstr>
      <vt:lpstr>Contraceptive Methods</vt:lpstr>
      <vt:lpstr>Slide 7</vt:lpstr>
      <vt:lpstr>Contraceptive Myth or Fact</vt:lpstr>
      <vt:lpstr>Steps in CONDOM Use</vt:lpstr>
      <vt:lpstr>Free Condoms</vt:lpstr>
      <vt:lpstr>TRAAP TEST</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ABC’s of Teen Pregnancy and STI Prevention</vt:lpstr>
    </vt:vector>
  </TitlesOfParts>
  <Company>MPS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is sex appropriate??</dc:title>
  <dc:creator>Windows User</dc:creator>
  <cp:lastModifiedBy>MPS</cp:lastModifiedBy>
  <cp:revision>32</cp:revision>
  <dcterms:created xsi:type="dcterms:W3CDTF">2012-11-15T16:41:34Z</dcterms:created>
  <dcterms:modified xsi:type="dcterms:W3CDTF">2013-12-02T14:32:59Z</dcterms:modified>
</cp:coreProperties>
</file>