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8" r:id="rId3"/>
    <p:sldId id="257" r:id="rId4"/>
    <p:sldId id="258" r:id="rId5"/>
    <p:sldId id="259" r:id="rId6"/>
    <p:sldId id="260" r:id="rId7"/>
    <p:sldId id="261" r:id="rId8"/>
    <p:sldId id="262" r:id="rId9"/>
    <p:sldId id="263" r:id="rId10"/>
    <p:sldId id="264" r:id="rId11"/>
    <p:sldId id="289" r:id="rId12"/>
    <p:sldId id="265" r:id="rId13"/>
    <p:sldId id="290" r:id="rId14"/>
    <p:sldId id="291" r:id="rId15"/>
    <p:sldId id="292" r:id="rId16"/>
    <p:sldId id="277" r:id="rId17"/>
    <p:sldId id="278" r:id="rId18"/>
    <p:sldId id="279" r:id="rId19"/>
    <p:sldId id="280" r:id="rId20"/>
    <p:sldId id="266" r:id="rId21"/>
    <p:sldId id="267" r:id="rId22"/>
    <p:sldId id="268" r:id="rId23"/>
    <p:sldId id="269" r:id="rId24"/>
    <p:sldId id="270" r:id="rId25"/>
    <p:sldId id="281" r:id="rId26"/>
    <p:sldId id="282" r:id="rId27"/>
    <p:sldId id="283" r:id="rId28"/>
    <p:sldId id="284" r:id="rId29"/>
    <p:sldId id="285" r:id="rId30"/>
    <p:sldId id="286" r:id="rId31"/>
    <p:sldId id="287" r:id="rId32"/>
    <p:sldId id="271" r:id="rId33"/>
    <p:sldId id="272" r:id="rId34"/>
    <p:sldId id="273" r:id="rId35"/>
    <p:sldId id="274" r:id="rId36"/>
    <p:sldId id="275" r:id="rId37"/>
    <p:sldId id="276"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14" y="-7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CE235A6-4EEC-4EA2-9D6A-AD7B92591346}" type="datetimeFigureOut">
              <a:rPr lang="en-US" smtClean="0"/>
              <a:pPr/>
              <a:t>4/28/2015</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1212703-6A86-4848-8EC8-F036D8E053B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E235A6-4EEC-4EA2-9D6A-AD7B92591346}"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212703-6A86-4848-8EC8-F036D8E053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E235A6-4EEC-4EA2-9D6A-AD7B92591346}" type="datetimeFigureOut">
              <a:rPr lang="en-US" smtClean="0"/>
              <a:pPr/>
              <a:t>4/28/2015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212703-6A86-4848-8EC8-F036D8E053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CE235A6-4EEC-4EA2-9D6A-AD7B92591346}" type="datetimeFigureOut">
              <a:rPr lang="en-US" smtClean="0"/>
              <a:pPr/>
              <a:t>4/28/2015</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61212703-6A86-4848-8EC8-F036D8E053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7CE235A6-4EEC-4EA2-9D6A-AD7B92591346}" type="datetimeFigureOut">
              <a:rPr lang="en-US" smtClean="0"/>
              <a:pPr/>
              <a:t>4/28/2015</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61212703-6A86-4848-8EC8-F036D8E053B8}" type="slidenum">
              <a:rPr lang="en-US" smtClean="0"/>
              <a:pPr/>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7CE235A6-4EEC-4EA2-9D6A-AD7B92591346}" type="datetimeFigureOut">
              <a:rPr lang="en-US" smtClean="0"/>
              <a:pPr/>
              <a:t>4/28/2015</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61212703-6A86-4848-8EC8-F036D8E053B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CE235A6-4EEC-4EA2-9D6A-AD7B92591346}" type="datetimeFigureOut">
              <a:rPr lang="en-US" smtClean="0"/>
              <a:pPr/>
              <a:t>4/28/2015</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1212703-6A86-4848-8EC8-F036D8E053B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E235A6-4EEC-4EA2-9D6A-AD7B92591346}" type="datetimeFigureOut">
              <a:rPr lang="en-US" smtClean="0"/>
              <a:pPr/>
              <a:t>4/28/2015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1212703-6A86-4848-8EC8-F036D8E053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CE235A6-4EEC-4EA2-9D6A-AD7B92591346}" type="datetimeFigureOut">
              <a:rPr lang="en-US" smtClean="0"/>
              <a:pPr/>
              <a:t>4/28/2015</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61212703-6A86-4848-8EC8-F036D8E053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CE235A6-4EEC-4EA2-9D6A-AD7B92591346}" type="datetimeFigureOut">
              <a:rPr lang="en-US" smtClean="0"/>
              <a:pPr/>
              <a:t>4/28/2015</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1212703-6A86-4848-8EC8-F036D8E053B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CE235A6-4EEC-4EA2-9D6A-AD7B92591346}" type="datetimeFigureOut">
              <a:rPr lang="en-US" smtClean="0"/>
              <a:pPr/>
              <a:t>4/28/2015</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1212703-6A86-4848-8EC8-F036D8E053B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CE235A6-4EEC-4EA2-9D6A-AD7B92591346}" type="datetimeFigureOut">
              <a:rPr lang="en-US" smtClean="0"/>
              <a:pPr/>
              <a:t>4/28/2015</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1212703-6A86-4848-8EC8-F036D8E053B8}"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ZGT6AKt3eY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Healthy Relationships</a:t>
            </a:r>
            <a:endParaRPr lang="en-US" dirty="0"/>
          </a:p>
        </p:txBody>
      </p:sp>
      <p:sp>
        <p:nvSpPr>
          <p:cNvPr id="5" name="Content Placeholder 4"/>
          <p:cNvSpPr>
            <a:spLocks noGrp="1"/>
          </p:cNvSpPr>
          <p:nvPr>
            <p:ph idx="1"/>
          </p:nvPr>
        </p:nvSpPr>
        <p:spPr/>
        <p:txBody>
          <a:bodyPr>
            <a:normAutofit fontScale="92500" lnSpcReduction="10000"/>
          </a:bodyPr>
          <a:lstStyle/>
          <a:p>
            <a:r>
              <a:rPr lang="en-US" smtClean="0"/>
              <a:t>Five Stages of a Healthy Relationship</a:t>
            </a:r>
          </a:p>
          <a:p>
            <a:endParaRPr lang="en-US" smtClean="0"/>
          </a:p>
          <a:p>
            <a:r>
              <a:rPr lang="en-US" smtClean="0"/>
              <a:t>	Initial Attraction – get to know each other</a:t>
            </a:r>
          </a:p>
          <a:p>
            <a:r>
              <a:rPr lang="en-US" smtClean="0"/>
              <a:t>	Friendship – find things in common</a:t>
            </a:r>
          </a:p>
          <a:p>
            <a:r>
              <a:rPr lang="en-US" smtClean="0"/>
              <a:t>	Close Friendship – “dating” stage</a:t>
            </a:r>
          </a:p>
          <a:p>
            <a:r>
              <a:rPr lang="en-US" smtClean="0"/>
              <a:t>	Deep Friendship – confide, trust and support “going steady” stage</a:t>
            </a:r>
          </a:p>
          <a:p>
            <a:r>
              <a:rPr lang="en-US" smtClean="0"/>
              <a:t>	Lifelong Love – commit to each other for life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arn(in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edge">
                                      <p:cBhvr>
                                        <p:cTn id="22" dur="20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blinds(horizontal)">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iterate type="lt">
                                    <p:tmPct val="10000"/>
                                  </p:iterate>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2000"/>
                                        <p:tgtEl>
                                          <p:spTgt spid="5">
                                            <p:txEl>
                                              <p:pRg st="6" end="6"/>
                                            </p:txEl>
                                          </p:spTgt>
                                        </p:tgtEl>
                                      </p:cBhvr>
                                    </p:animEffect>
                                    <p:anim calcmode="lin" valueType="num">
                                      <p:cBhvr>
                                        <p:cTn id="33" dur="2000" fill="hold"/>
                                        <p:tgtEl>
                                          <p:spTgt spid="5">
                                            <p:txEl>
                                              <p:pRg st="6" end="6"/>
                                            </p:txEl>
                                          </p:spTgt>
                                        </p:tgtEl>
                                        <p:attrNameLst>
                                          <p:attrName>ppt_w</p:attrName>
                                        </p:attrNameLst>
                                      </p:cBhvr>
                                      <p:tavLst>
                                        <p:tav tm="0" fmla="#ppt_w*sin(2.5*pi*$)">
                                          <p:val>
                                            <p:fltVal val="0"/>
                                          </p:val>
                                        </p:tav>
                                        <p:tav tm="100000">
                                          <p:val>
                                            <p:fltVal val="1"/>
                                          </p:val>
                                        </p:tav>
                                      </p:tavLst>
                                    </p:anim>
                                    <p:anim calcmode="lin" valueType="num">
                                      <p:cBhvr>
                                        <p:cTn id="34" dur="2000" fill="hold"/>
                                        <p:tgtEl>
                                          <p:spTgt spid="5">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a:t>
            </a:r>
            <a:endParaRPr lang="en-US" dirty="0">
              <a:solidFill>
                <a:schemeClr val="tx1"/>
              </a:solidFill>
            </a:endParaRPr>
          </a:p>
        </p:txBody>
      </p:sp>
      <p:sp>
        <p:nvSpPr>
          <p:cNvPr id="3" name="Content Placeholder 2"/>
          <p:cNvSpPr>
            <a:spLocks noGrp="1"/>
          </p:cNvSpPr>
          <p:nvPr>
            <p:ph idx="1"/>
          </p:nvPr>
        </p:nvSpPr>
        <p:spPr/>
        <p:txBody>
          <a:bodyPr>
            <a:normAutofit fontScale="62500" lnSpcReduction="20000"/>
          </a:bodyPr>
          <a:lstStyle/>
          <a:p>
            <a:r>
              <a:rPr lang="en-US" dirty="0" smtClean="0"/>
              <a:t>Boredom is frequent when sexual excitement wears down.</a:t>
            </a:r>
          </a:p>
          <a:p>
            <a:r>
              <a:rPr lang="en-US" dirty="0" smtClean="0"/>
              <a:t>Grows through the years with emotion maturity.</a:t>
            </a:r>
          </a:p>
          <a:p>
            <a:r>
              <a:rPr lang="en-US" dirty="0" smtClean="0"/>
              <a:t>Is the term often times applied to the past attachments.</a:t>
            </a:r>
          </a:p>
          <a:p>
            <a:r>
              <a:rPr lang="en-US" dirty="0" smtClean="0"/>
              <a:t>Focuses frequently on quite an unsuitable person.</a:t>
            </a:r>
          </a:p>
          <a:p>
            <a:r>
              <a:rPr lang="en-US" dirty="0" smtClean="0"/>
              <a:t>Loyalty centers in mutual commitments and involvement.</a:t>
            </a:r>
          </a:p>
          <a:p>
            <a:r>
              <a:rPr lang="en-US" dirty="0" smtClean="0"/>
              <a:t>Relationship changes and grows with ongoing associations.</a:t>
            </a:r>
          </a:p>
          <a:p>
            <a:r>
              <a:rPr lang="en-US" dirty="0" smtClean="0"/>
              <a:t>Shallow sensations come and go.</a:t>
            </a:r>
          </a:p>
          <a:p>
            <a:r>
              <a:rPr lang="en-US" dirty="0" smtClean="0"/>
              <a:t>Deepening feelings provide steady warmth as more of life is shared.</a:t>
            </a:r>
          </a:p>
          <a:p>
            <a:r>
              <a:rPr lang="en-US" dirty="0" smtClean="0"/>
              <a:t>Problems are tackled and worked out as they arise.</a:t>
            </a:r>
          </a:p>
          <a:p>
            <a:r>
              <a:rPr lang="en-US" dirty="0" smtClean="0"/>
              <a:t>Partners depend upon external amusement for fun.</a:t>
            </a:r>
          </a:p>
          <a:p>
            <a:r>
              <a:rPr lang="en-US" dirty="0" smtClean="0"/>
              <a:t>You see the person for who they are, not a romantic myth.</a:t>
            </a:r>
          </a:p>
          <a:p>
            <a:r>
              <a:rPr lang="en-US" dirty="0" smtClean="0"/>
              <a:t>Is associated with feeling s of self-confidence, trust and security.</a:t>
            </a:r>
          </a:p>
          <a:p>
            <a:r>
              <a:rPr lang="en-US" dirty="0" smtClean="0"/>
              <a:t>Jealousy is often shown.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blinds(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blinds(horizontal)">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www.youtube.com/watch?v=ZGT6AKt3eYM</a:t>
            </a:r>
            <a:r>
              <a:rPr lang="en-US" dirty="0" smtClean="0"/>
              <a:t> </a:t>
            </a:r>
            <a:endParaRPr lang="en-US" dirty="0"/>
          </a:p>
        </p:txBody>
      </p:sp>
    </p:spTree>
    <p:extLst>
      <p:ext uri="{BB962C8B-B14F-4D97-AF65-F5344CB8AC3E}">
        <p14:creationId xmlns:p14="http://schemas.microsoft.com/office/powerpoint/2010/main" val="49500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80306"/>
          </a:xfrm>
        </p:spPr>
        <p:txBody>
          <a:bodyPr/>
          <a:lstStyle/>
          <a:p>
            <a:r>
              <a:rPr lang="en-US" dirty="0" smtClean="0">
                <a:solidFill>
                  <a:schemeClr val="tx1">
                    <a:lumMod val="95000"/>
                  </a:schemeClr>
                </a:solidFill>
              </a:rPr>
              <a:t>Abusive Relationships</a:t>
            </a:r>
            <a:endParaRPr lang="en-US" dirty="0">
              <a:solidFill>
                <a:schemeClr val="tx1">
                  <a:lumMod val="95000"/>
                </a:schemeClr>
              </a:solidFill>
            </a:endParaRPr>
          </a:p>
        </p:txBody>
      </p:sp>
      <p:sp>
        <p:nvSpPr>
          <p:cNvPr id="3" name="Content Placeholder 2"/>
          <p:cNvSpPr>
            <a:spLocks noGrp="1"/>
          </p:cNvSpPr>
          <p:nvPr>
            <p:ph idx="1"/>
          </p:nvPr>
        </p:nvSpPr>
        <p:spPr>
          <a:xfrm>
            <a:off x="457200" y="1371600"/>
            <a:ext cx="8229600" cy="5083208"/>
          </a:xfrm>
        </p:spPr>
        <p:txBody>
          <a:bodyPr>
            <a:normAutofit lnSpcReduction="10000"/>
          </a:bodyPr>
          <a:lstStyle/>
          <a:p>
            <a:pPr marL="64008" indent="0" algn="ctr">
              <a:buNone/>
            </a:pPr>
            <a:r>
              <a:rPr lang="en-US" dirty="0" smtClean="0"/>
              <a:t>3 stages to abusive relationships</a:t>
            </a:r>
          </a:p>
          <a:p>
            <a:pPr marL="64008" indent="0">
              <a:buNone/>
            </a:pPr>
            <a:endParaRPr lang="en-US" dirty="0" smtClean="0"/>
          </a:p>
          <a:p>
            <a:pPr marL="514350" indent="-514350">
              <a:buAutoNum type="arabicParenR"/>
            </a:pPr>
            <a:r>
              <a:rPr lang="en-US" dirty="0" smtClean="0">
                <a:solidFill>
                  <a:schemeClr val="accent4">
                    <a:lumMod val="50000"/>
                  </a:schemeClr>
                </a:solidFill>
              </a:rPr>
              <a:t>Happy or Romantic stage- </a:t>
            </a:r>
            <a:r>
              <a:rPr lang="en-US" dirty="0" smtClean="0"/>
              <a:t>relationship is going well, the partner is often loving and attentive.  If abuse has just occurred, the partner is often apologetic and asks for forgiveness.</a:t>
            </a:r>
          </a:p>
          <a:p>
            <a:pPr marL="514350" indent="-514350">
              <a:buAutoNum type="arabicParenR"/>
            </a:pPr>
            <a:r>
              <a:rPr lang="en-US" dirty="0" smtClean="0">
                <a:solidFill>
                  <a:schemeClr val="accent4">
                    <a:lumMod val="50000"/>
                  </a:schemeClr>
                </a:solidFill>
              </a:rPr>
              <a:t>Tension-building stage- </a:t>
            </a:r>
            <a:r>
              <a:rPr lang="en-US" dirty="0" smtClean="0"/>
              <a:t>increased conflict occurs during this stage.</a:t>
            </a:r>
          </a:p>
          <a:p>
            <a:pPr marL="514350" indent="-514350">
              <a:buAutoNum type="arabicParenR"/>
            </a:pPr>
            <a:r>
              <a:rPr lang="en-US" dirty="0" smtClean="0">
                <a:solidFill>
                  <a:schemeClr val="accent4">
                    <a:lumMod val="50000"/>
                  </a:schemeClr>
                </a:solidFill>
              </a:rPr>
              <a:t>Explosive stage- </a:t>
            </a:r>
            <a:r>
              <a:rPr lang="en-US" dirty="0" smtClean="0"/>
              <a:t>stage where actual abuse takes place.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Warning Signs</a:t>
            </a:r>
            <a:endParaRPr lang="en-US" dirty="0"/>
          </a:p>
        </p:txBody>
      </p:sp>
      <p:sp>
        <p:nvSpPr>
          <p:cNvPr id="3" name="Content Placeholder 2"/>
          <p:cNvSpPr>
            <a:spLocks noGrp="1"/>
          </p:cNvSpPr>
          <p:nvPr>
            <p:ph idx="1"/>
          </p:nvPr>
        </p:nvSpPr>
        <p:spPr/>
        <p:txBody>
          <a:bodyPr>
            <a:normAutofit fontScale="92500"/>
          </a:bodyPr>
          <a:lstStyle/>
          <a:p>
            <a:r>
              <a:rPr lang="en-US" dirty="0" smtClean="0"/>
              <a:t>INTIMIDATION:   yelling, threating tone, talking down, threating to hurt you or themselves, destroying things</a:t>
            </a:r>
          </a:p>
          <a:p>
            <a:r>
              <a:rPr lang="en-US" dirty="0" smtClean="0"/>
              <a:t>SEXUAL ABUSE:  bragging, comparing you to others, flirting, use of alcohol or drugs to get sex, pressuring, rape</a:t>
            </a:r>
          </a:p>
          <a:p>
            <a:r>
              <a:rPr lang="en-US" dirty="0" smtClean="0"/>
              <a:t>PHYSICAL ABUSE:  holding so you can’t leave, slamming into wall/locker, hurting where bruises don’t show, grabbing, slapping, hitting, shoving, punching, kicking</a:t>
            </a:r>
            <a:endParaRPr lang="en-US" dirty="0"/>
          </a:p>
        </p:txBody>
      </p:sp>
    </p:spTree>
    <p:extLst>
      <p:ext uri="{BB962C8B-B14F-4D97-AF65-F5344CB8AC3E}">
        <p14:creationId xmlns:p14="http://schemas.microsoft.com/office/powerpoint/2010/main" val="368033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7494"/>
            <a:ext cx="8153400" cy="875506"/>
          </a:xfrm>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457200" y="1295400"/>
            <a:ext cx="8229600" cy="5159408"/>
          </a:xfrm>
        </p:spPr>
        <p:txBody>
          <a:bodyPr/>
          <a:lstStyle/>
          <a:p>
            <a:r>
              <a:rPr lang="en-US" dirty="0" smtClean="0"/>
              <a:t>THREATS:  saying you can’t live without, telling partner they will leave if you don’t do something, threating to find someone else, saying they will commit suicide</a:t>
            </a:r>
          </a:p>
          <a:p>
            <a:r>
              <a:rPr lang="en-US" dirty="0" smtClean="0"/>
              <a:t>DOMINATION:  treating you like a baby, property or servant, making all the decisions, having expectations nobody can meet, controlling who your partner spends time with, setting all the rules</a:t>
            </a:r>
            <a:endParaRPr lang="en-US" dirty="0"/>
          </a:p>
        </p:txBody>
      </p:sp>
    </p:spTree>
    <p:extLst>
      <p:ext uri="{BB962C8B-B14F-4D97-AF65-F5344CB8AC3E}">
        <p14:creationId xmlns:p14="http://schemas.microsoft.com/office/powerpoint/2010/main" val="3638939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there’s more…..</a:t>
            </a:r>
            <a:endParaRPr lang="en-US" dirty="0"/>
          </a:p>
        </p:txBody>
      </p:sp>
      <p:sp>
        <p:nvSpPr>
          <p:cNvPr id="3" name="Content Placeholder 2"/>
          <p:cNvSpPr>
            <a:spLocks noGrp="1"/>
          </p:cNvSpPr>
          <p:nvPr>
            <p:ph idx="1"/>
          </p:nvPr>
        </p:nvSpPr>
        <p:spPr/>
        <p:txBody>
          <a:bodyPr>
            <a:normAutofit fontScale="92500"/>
          </a:bodyPr>
          <a:lstStyle/>
          <a:p>
            <a:r>
              <a:rPr lang="en-US" dirty="0" smtClean="0"/>
              <a:t>HUMILIATION:  put downs, name calling, constant criticism, guilt, embarrassing them</a:t>
            </a:r>
          </a:p>
          <a:p>
            <a:r>
              <a:rPr lang="en-US" dirty="0" smtClean="0"/>
              <a:t>POSSESSIVENESS:  jealousy as a sign of love, accusations of cheating, not letting partner have friends, telling them how to…</a:t>
            </a:r>
            <a:br>
              <a:rPr lang="en-US" dirty="0" smtClean="0"/>
            </a:br>
            <a:endParaRPr lang="en-US" dirty="0" smtClean="0"/>
          </a:p>
          <a:p>
            <a:r>
              <a:rPr lang="en-US" dirty="0" smtClean="0"/>
              <a:t>MINIMIZATION AND BLAME:  not accepting responsibility for actions, telling partner everything is their fault, acting </a:t>
            </a:r>
            <a:r>
              <a:rPr lang="en-US" smtClean="0"/>
              <a:t>like abuse is OK</a:t>
            </a:r>
            <a:endParaRPr lang="en-US"/>
          </a:p>
        </p:txBody>
      </p:sp>
    </p:spTree>
    <p:extLst>
      <p:ext uri="{BB962C8B-B14F-4D97-AF65-F5344CB8AC3E}">
        <p14:creationId xmlns:p14="http://schemas.microsoft.com/office/powerpoint/2010/main" val="3328570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schemeClr>
                </a:solidFill>
              </a:rPr>
              <a:t>True or False????</a:t>
            </a:r>
            <a:endParaRPr lang="en-US" dirty="0">
              <a:solidFill>
                <a:schemeClr val="tx1">
                  <a:lumMod val="95000"/>
                </a:schemeClr>
              </a:solidFill>
            </a:endParaRPr>
          </a:p>
        </p:txBody>
      </p:sp>
      <p:sp>
        <p:nvSpPr>
          <p:cNvPr id="3" name="Content Placeholder 2"/>
          <p:cNvSpPr>
            <a:spLocks noGrp="1"/>
          </p:cNvSpPr>
          <p:nvPr>
            <p:ph idx="1"/>
          </p:nvPr>
        </p:nvSpPr>
        <p:spPr/>
        <p:txBody>
          <a:bodyPr>
            <a:normAutofit fontScale="92500" lnSpcReduction="20000"/>
          </a:bodyPr>
          <a:lstStyle/>
          <a:p>
            <a:r>
              <a:rPr lang="en-US" dirty="0" smtClean="0"/>
              <a:t>After paying for a fancy dinner on a first date, it’s not a big deal for someone to make their date kiss them even if the date says they do not want to.</a:t>
            </a:r>
          </a:p>
          <a:p>
            <a:r>
              <a:rPr lang="en-US" dirty="0" smtClean="0"/>
              <a:t>If a guy is abusive when he’s drunk or high, it doesn’t count as abuse.</a:t>
            </a:r>
          </a:p>
          <a:p>
            <a:r>
              <a:rPr lang="en-US" dirty="0" smtClean="0"/>
              <a:t>It is common for an abuse victim to blame herself for what happened.</a:t>
            </a:r>
          </a:p>
          <a:p>
            <a:r>
              <a:rPr lang="en-US" dirty="0" smtClean="0"/>
              <a:t>Jealousy is always a sign of true love.</a:t>
            </a:r>
          </a:p>
          <a:p>
            <a:r>
              <a:rPr lang="en-US" dirty="0" smtClean="0"/>
              <a:t>It’s not OK for people to hit each other even when they are “out of control”.</a:t>
            </a:r>
            <a:endParaRPr lang="en-US" dirty="0"/>
          </a:p>
        </p:txBody>
      </p:sp>
    </p:spTree>
    <p:extLst>
      <p:ext uri="{BB962C8B-B14F-4D97-AF65-F5344CB8AC3E}">
        <p14:creationId xmlns:p14="http://schemas.microsoft.com/office/powerpoint/2010/main" val="257509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down)">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schemeClr>
                </a:solidFill>
              </a:rPr>
              <a:t>T or F</a:t>
            </a:r>
            <a:endParaRPr lang="en-US" dirty="0">
              <a:solidFill>
                <a:schemeClr val="tx1">
                  <a:lumMod val="95000"/>
                </a:schemeClr>
              </a:solidFill>
            </a:endParaRPr>
          </a:p>
        </p:txBody>
      </p:sp>
      <p:sp>
        <p:nvSpPr>
          <p:cNvPr id="3" name="Content Placeholder 2"/>
          <p:cNvSpPr>
            <a:spLocks noGrp="1"/>
          </p:cNvSpPr>
          <p:nvPr>
            <p:ph idx="1"/>
          </p:nvPr>
        </p:nvSpPr>
        <p:spPr/>
        <p:txBody>
          <a:bodyPr/>
          <a:lstStyle/>
          <a:p>
            <a:r>
              <a:rPr lang="en-US" dirty="0" smtClean="0"/>
              <a:t>It’s OK to tell the person who you are dating who they can and cannot talk to.</a:t>
            </a:r>
          </a:p>
          <a:p>
            <a:r>
              <a:rPr lang="en-US" dirty="0" smtClean="0"/>
              <a:t>Only boys commit dating violence toward girls.</a:t>
            </a:r>
          </a:p>
          <a:p>
            <a:r>
              <a:rPr lang="en-US" dirty="0" smtClean="0"/>
              <a:t>Repeatedly calling a friend or partner bad or mean names is a type of abuse.</a:t>
            </a:r>
            <a:endParaRPr lang="en-US" dirty="0"/>
          </a:p>
        </p:txBody>
      </p:sp>
    </p:spTree>
    <p:extLst>
      <p:ext uri="{BB962C8B-B14F-4D97-AF65-F5344CB8AC3E}">
        <p14:creationId xmlns:p14="http://schemas.microsoft.com/office/powerpoint/2010/main" val="2085246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schemeClr>
                </a:solidFill>
              </a:rPr>
              <a:t>Social Norms Quiz</a:t>
            </a:r>
            <a:endParaRPr lang="en-US" dirty="0">
              <a:solidFill>
                <a:schemeClr val="tx1">
                  <a:lumMod val="95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t>1-Do you know someone who has been hit, slapped, or physically hurt by their boy/girlfriend on purpose?</a:t>
            </a:r>
          </a:p>
          <a:p>
            <a:r>
              <a:rPr lang="en-US" dirty="0" smtClean="0"/>
              <a:t>2-Do you know someone who has been repeatedly “put down” by their boy/girlfriend?</a:t>
            </a:r>
          </a:p>
          <a:p>
            <a:r>
              <a:rPr lang="en-US" dirty="0" smtClean="0"/>
              <a:t>3-Do you know someone who has been “threatened” by their boy/girlfriend?</a:t>
            </a:r>
          </a:p>
          <a:p>
            <a:r>
              <a:rPr lang="en-US" dirty="0"/>
              <a:t>4</a:t>
            </a:r>
            <a:r>
              <a:rPr lang="en-US" dirty="0" smtClean="0"/>
              <a:t>-Do you know someone who has openly said that “he/she should put out if I spend a lot of money on a date”?</a:t>
            </a:r>
            <a:endParaRPr lang="en-US" dirty="0"/>
          </a:p>
        </p:txBody>
      </p:sp>
    </p:spTree>
    <p:extLst>
      <p:ext uri="{BB962C8B-B14F-4D97-AF65-F5344CB8AC3E}">
        <p14:creationId xmlns:p14="http://schemas.microsoft.com/office/powerpoint/2010/main" val="347681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295400"/>
            <a:ext cx="8610600" cy="5262979"/>
          </a:xfrm>
          <a:prstGeom prst="rect">
            <a:avLst/>
          </a:prstGeom>
          <a:noFill/>
        </p:spPr>
        <p:txBody>
          <a:bodyPr wrap="square" rtlCol="0">
            <a:spAutoFit/>
          </a:bodyPr>
          <a:lstStyle/>
          <a:p>
            <a:r>
              <a:rPr lang="en-US" sz="2800" dirty="0" smtClean="0"/>
              <a:t>5-Do you know someone whose boy/girlfriend tried to control who they spend their time with, how they dress or what they do?</a:t>
            </a:r>
          </a:p>
          <a:p>
            <a:r>
              <a:rPr lang="en-US" sz="2800" dirty="0" smtClean="0"/>
              <a:t>6-Do you know someone whose boy/girlfriend forced or pressured him or her to take part in some kind of sexual activity?</a:t>
            </a:r>
          </a:p>
          <a:p>
            <a:r>
              <a:rPr lang="en-US" sz="2800" dirty="0" smtClean="0"/>
              <a:t>7-Do you know someone who has slapped or physically hurt their boy/girlfriend on purpose?</a:t>
            </a:r>
          </a:p>
          <a:p>
            <a:r>
              <a:rPr lang="en-US" sz="2800" dirty="0" smtClean="0"/>
              <a:t>8-Do you think friends can help friends who are hurting or controlling their boy/girlfriend?</a:t>
            </a:r>
          </a:p>
          <a:p>
            <a:r>
              <a:rPr lang="en-US" sz="2800" dirty="0" smtClean="0"/>
              <a:t>9-Do you think dating violence incidents are more likely to occur to females?</a:t>
            </a:r>
            <a:endParaRPr lang="en-US" sz="2800" dirty="0"/>
          </a:p>
        </p:txBody>
      </p:sp>
    </p:spTree>
    <p:extLst>
      <p:ext uri="{BB962C8B-B14F-4D97-AF65-F5344CB8AC3E}">
        <p14:creationId xmlns:p14="http://schemas.microsoft.com/office/powerpoint/2010/main" val="53686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1)">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heel(1)">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heel(1)">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heel(1)">
                                      <p:cBhvr>
                                        <p:cTn id="2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570706"/>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388008"/>
          </a:xfrm>
        </p:spPr>
        <p:txBody>
          <a:bodyPr>
            <a:normAutofit fontScale="92500" lnSpcReduction="20000"/>
          </a:bodyPr>
          <a:lstStyle/>
          <a:p>
            <a:r>
              <a:rPr lang="en-US" dirty="0" smtClean="0"/>
              <a:t>How long should it take to go through the five steps?</a:t>
            </a:r>
          </a:p>
          <a:p>
            <a:r>
              <a:rPr lang="en-US" dirty="0" smtClean="0"/>
              <a:t>How long before teens think they are in love?</a:t>
            </a:r>
          </a:p>
          <a:p>
            <a:r>
              <a:rPr lang="en-US" dirty="0" smtClean="0"/>
              <a:t>If the relationship is healthy, how long before you really love someone?  What stage is this?</a:t>
            </a:r>
          </a:p>
          <a:p>
            <a:r>
              <a:rPr lang="en-US" dirty="0" smtClean="0"/>
              <a:t>In a healthy relationship where does sexual activity occur?</a:t>
            </a:r>
          </a:p>
          <a:p>
            <a:r>
              <a:rPr lang="en-US" dirty="0" smtClean="0"/>
              <a:t>Where does it occur for too many teens?</a:t>
            </a:r>
          </a:p>
          <a:p>
            <a:r>
              <a:rPr lang="en-US" dirty="0" smtClean="0"/>
              <a:t>Why doesn’t a relationship last if sex happens too soon?</a:t>
            </a:r>
          </a:p>
          <a:p>
            <a:r>
              <a:rPr lang="en-US" dirty="0" smtClean="0"/>
              <a:t>What is that relationship based 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lumMod val="95000"/>
                  </a:schemeClr>
                </a:solidFill>
              </a:rPr>
              <a:t>Dating Violence what are the facts?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In a 2009 survey of MPS high school students, what % of females reported having been forced (verbally or physically) to take part in sexual activity?</a:t>
            </a:r>
          </a:p>
          <a:p>
            <a:pPr marL="514350" indent="-514350">
              <a:buNone/>
            </a:pPr>
            <a:r>
              <a:rPr lang="en-US" dirty="0" smtClean="0"/>
              <a:t>	a.  14.9%</a:t>
            </a:r>
          </a:p>
          <a:p>
            <a:pPr marL="514350" indent="-514350">
              <a:buNone/>
            </a:pPr>
            <a:r>
              <a:rPr lang="en-US" dirty="0" smtClean="0"/>
              <a:t>	b.  12.2%</a:t>
            </a:r>
          </a:p>
          <a:p>
            <a:pPr marL="514350" indent="-514350">
              <a:buNone/>
            </a:pPr>
            <a:r>
              <a:rPr lang="en-US" dirty="0" smtClean="0"/>
              <a:t>	c.  13.9%</a:t>
            </a:r>
          </a:p>
          <a:p>
            <a:pPr marL="514350" indent="-514350">
              <a:buNone/>
            </a:pPr>
            <a:r>
              <a:rPr lang="en-US" dirty="0" smtClean="0"/>
              <a:t>	d.  12.0%</a:t>
            </a:r>
          </a:p>
          <a:p>
            <a:pPr marL="514350" indent="-514350">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1" y="381000"/>
            <a:ext cx="8763000" cy="5078313"/>
          </a:xfrm>
          <a:prstGeom prst="rect">
            <a:avLst/>
          </a:prstGeom>
          <a:noFill/>
        </p:spPr>
        <p:txBody>
          <a:bodyPr wrap="square" rtlCol="0">
            <a:spAutoFit/>
          </a:bodyPr>
          <a:lstStyle/>
          <a:p>
            <a:pPr algn="ctr"/>
            <a:r>
              <a:rPr lang="en-US" sz="3600" dirty="0" smtClean="0"/>
              <a:t>In a 2009 survey of MPS high school students, what % of males reported having been forced (verbally or physically) to take part in sexual activity?</a:t>
            </a:r>
          </a:p>
          <a:p>
            <a:endParaRPr lang="en-US" sz="3600" dirty="0" smtClean="0"/>
          </a:p>
          <a:p>
            <a:r>
              <a:rPr lang="en-US" sz="3600" dirty="0" smtClean="0"/>
              <a:t>	a.  12.2%</a:t>
            </a:r>
          </a:p>
          <a:p>
            <a:r>
              <a:rPr lang="en-US" sz="3600" dirty="0" smtClean="0"/>
              <a:t>	b.  14.3%</a:t>
            </a:r>
          </a:p>
          <a:p>
            <a:r>
              <a:rPr lang="en-US" sz="3600" dirty="0" smtClean="0"/>
              <a:t>	c.  10.2%</a:t>
            </a:r>
          </a:p>
          <a:p>
            <a:r>
              <a:rPr lang="en-US" sz="3600" dirty="0" smtClean="0"/>
              <a:t>	d.  10.0%</a:t>
            </a:r>
            <a:endParaRPr lang="en-US"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686800" cy="5078313"/>
          </a:xfrm>
          <a:prstGeom prst="rect">
            <a:avLst/>
          </a:prstGeom>
          <a:noFill/>
        </p:spPr>
        <p:txBody>
          <a:bodyPr wrap="square" rtlCol="0">
            <a:spAutoFit/>
          </a:bodyPr>
          <a:lstStyle/>
          <a:p>
            <a:pPr algn="ctr"/>
            <a:r>
              <a:rPr lang="en-US" sz="3600" dirty="0" smtClean="0"/>
              <a:t>In a 2007 survey of MPS high school students, what % of females reported having been hit, slapped, or physically hurt by their boyfriend or girlfriend on purpose?</a:t>
            </a:r>
          </a:p>
          <a:p>
            <a:endParaRPr lang="en-US" sz="3600" dirty="0" smtClean="0"/>
          </a:p>
          <a:p>
            <a:r>
              <a:rPr lang="en-US" sz="3600" dirty="0" smtClean="0"/>
              <a:t>	a.  14.6%</a:t>
            </a:r>
          </a:p>
          <a:p>
            <a:r>
              <a:rPr lang="en-US" sz="3600" dirty="0" smtClean="0"/>
              <a:t>	b.  14.2%</a:t>
            </a:r>
          </a:p>
          <a:p>
            <a:r>
              <a:rPr lang="en-US" sz="3600" dirty="0" smtClean="0"/>
              <a:t>	c.  13.8%</a:t>
            </a:r>
          </a:p>
          <a:p>
            <a:r>
              <a:rPr lang="en-US" sz="3600" dirty="0" smtClean="0"/>
              <a:t>	d.  16.6%</a:t>
            </a:r>
            <a:endParaRPr lang="en-US" sz="3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838200"/>
            <a:ext cx="8534400" cy="5078313"/>
          </a:xfrm>
          <a:prstGeom prst="rect">
            <a:avLst/>
          </a:prstGeom>
          <a:noFill/>
        </p:spPr>
        <p:txBody>
          <a:bodyPr wrap="square" rtlCol="0">
            <a:spAutoFit/>
          </a:bodyPr>
          <a:lstStyle/>
          <a:p>
            <a:pPr algn="ctr"/>
            <a:r>
              <a:rPr lang="en-US" sz="3600" dirty="0" smtClean="0"/>
              <a:t>In a 2009 survey of MPS high school students, what % of males reported being hit, slapped, or physically hurt by their girlfriend or boyfriend on purpose?</a:t>
            </a:r>
          </a:p>
          <a:p>
            <a:endParaRPr lang="en-US" sz="3600" dirty="0" smtClean="0"/>
          </a:p>
          <a:p>
            <a:r>
              <a:rPr lang="en-US" sz="3600" dirty="0" smtClean="0"/>
              <a:t>	a.  14.2%</a:t>
            </a:r>
          </a:p>
          <a:p>
            <a:r>
              <a:rPr lang="en-US" sz="3600" dirty="0" smtClean="0"/>
              <a:t>	b.  5.7%</a:t>
            </a:r>
          </a:p>
          <a:p>
            <a:r>
              <a:rPr lang="en-US" sz="3600" dirty="0" smtClean="0"/>
              <a:t>	c.  11.8%</a:t>
            </a:r>
          </a:p>
          <a:p>
            <a:r>
              <a:rPr lang="en-US" sz="3600" dirty="0" smtClean="0"/>
              <a:t>	d.  14.2%</a:t>
            </a:r>
            <a:endParaRPr lang="en-US" sz="3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066800"/>
            <a:ext cx="8610600" cy="4524315"/>
          </a:xfrm>
          <a:prstGeom prst="rect">
            <a:avLst/>
          </a:prstGeom>
          <a:noFill/>
        </p:spPr>
        <p:txBody>
          <a:bodyPr wrap="square" rtlCol="0">
            <a:spAutoFit/>
          </a:bodyPr>
          <a:lstStyle/>
          <a:p>
            <a:r>
              <a:rPr lang="en-US" sz="3600" dirty="0" smtClean="0"/>
              <a:t>Of females victimized by date rape, what % are between the ages of 14 and 17 years old?</a:t>
            </a:r>
          </a:p>
          <a:p>
            <a:endParaRPr lang="en-US" sz="3600" dirty="0" smtClean="0"/>
          </a:p>
          <a:p>
            <a:r>
              <a:rPr lang="en-US" sz="3600" dirty="0" smtClean="0"/>
              <a:t>	a.  61%</a:t>
            </a:r>
          </a:p>
          <a:p>
            <a:r>
              <a:rPr lang="en-US" sz="3600" dirty="0" smtClean="0"/>
              <a:t>	b.  43%</a:t>
            </a:r>
          </a:p>
          <a:p>
            <a:r>
              <a:rPr lang="en-US" sz="3600" dirty="0" smtClean="0"/>
              <a:t>	c.  24%</a:t>
            </a:r>
          </a:p>
          <a:p>
            <a:r>
              <a:rPr lang="en-US" sz="3600" dirty="0" smtClean="0"/>
              <a:t>	d.  38%</a:t>
            </a:r>
            <a:endParaRPr lang="en-US" sz="36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solidFill>
                  <a:schemeClr val="tx1">
                    <a:lumMod val="95000"/>
                  </a:schemeClr>
                </a:solidFill>
              </a:rPr>
              <a:t>Sexual Abuse</a:t>
            </a:r>
            <a:endParaRPr lang="en-US" sz="8000" dirty="0">
              <a:solidFill>
                <a:schemeClr val="tx1">
                  <a:lumMod val="95000"/>
                </a:schemeClr>
              </a:solidFill>
            </a:endParaRPr>
          </a:p>
        </p:txBody>
      </p:sp>
      <p:sp>
        <p:nvSpPr>
          <p:cNvPr id="3" name="Subtitle 2"/>
          <p:cNvSpPr>
            <a:spLocks noGrp="1"/>
          </p:cNvSpPr>
          <p:nvPr>
            <p:ph type="subTitle" idx="1"/>
          </p:nvPr>
        </p:nvSpPr>
        <p:spPr/>
        <p:txBody>
          <a:bodyPr>
            <a:noAutofit/>
          </a:bodyPr>
          <a:lstStyle/>
          <a:p>
            <a:r>
              <a:rPr lang="en-US" sz="4000" dirty="0" smtClean="0"/>
              <a:t>Myth or Fact?</a:t>
            </a:r>
            <a:endParaRPr lang="en-US" sz="4000" dirty="0"/>
          </a:p>
        </p:txBody>
      </p:sp>
    </p:spTree>
    <p:extLst>
      <p:ext uri="{BB962C8B-B14F-4D97-AF65-F5344CB8AC3E}">
        <p14:creationId xmlns:p14="http://schemas.microsoft.com/office/powerpoint/2010/main" val="806788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240" y="5638800"/>
            <a:ext cx="7543800" cy="1066800"/>
          </a:xfrm>
        </p:spPr>
        <p:txBody>
          <a:bodyPr/>
          <a:lstStyle/>
          <a:p>
            <a:r>
              <a:rPr lang="en-US" dirty="0" smtClean="0">
                <a:solidFill>
                  <a:srgbClr val="FF0000"/>
                </a:solidFill>
              </a:rPr>
              <a:t>Myth or Fact</a:t>
            </a:r>
            <a:endParaRPr lang="en-US" dirty="0">
              <a:solidFill>
                <a:srgbClr val="FF0000"/>
              </a:solidFill>
            </a:endParaRPr>
          </a:p>
        </p:txBody>
      </p:sp>
      <p:sp>
        <p:nvSpPr>
          <p:cNvPr id="3" name="Content Placeholder 2"/>
          <p:cNvSpPr>
            <a:spLocks noGrp="1"/>
          </p:cNvSpPr>
          <p:nvPr>
            <p:ph idx="1"/>
          </p:nvPr>
        </p:nvSpPr>
        <p:spPr>
          <a:xfrm>
            <a:off x="457200" y="304801"/>
            <a:ext cx="8229600" cy="5410200"/>
          </a:xfrm>
        </p:spPr>
        <p:txBody>
          <a:bodyPr>
            <a:normAutofit fontScale="70000" lnSpcReduction="20000"/>
          </a:bodyPr>
          <a:lstStyle/>
          <a:p>
            <a:pPr marL="0" indent="0">
              <a:buNone/>
            </a:pPr>
            <a:r>
              <a:rPr lang="en-US" dirty="0" smtClean="0">
                <a:solidFill>
                  <a:srgbClr val="FFFF00"/>
                </a:solidFill>
              </a:rPr>
              <a:t>1-Victims provoke sexual assaults when they dress provocatively or act in a promiscuous manner.</a:t>
            </a:r>
          </a:p>
          <a:p>
            <a:pPr marL="0" indent="0">
              <a:buNone/>
            </a:pPr>
            <a:endParaRPr lang="en-US" dirty="0" smtClean="0">
              <a:solidFill>
                <a:srgbClr val="FFFF00"/>
              </a:solidFill>
            </a:endParaRPr>
          </a:p>
          <a:p>
            <a:pPr marL="0" indent="0">
              <a:buNone/>
            </a:pPr>
            <a:r>
              <a:rPr lang="en-US" dirty="0" smtClean="0"/>
              <a:t>2-If a person goes to someone’s room or house or goes to a bar, he or she assumes the risk of sexual assault.  If something happens later, he or she can’t claim that he or she was raped or sexually assaulted because he or she should have known not to go to those places.</a:t>
            </a:r>
          </a:p>
          <a:p>
            <a:pPr marL="0" indent="0">
              <a:buNone/>
            </a:pPr>
            <a:endParaRPr lang="en-US" dirty="0" smtClean="0"/>
          </a:p>
          <a:p>
            <a:pPr marL="0" indent="0">
              <a:buNone/>
            </a:pPr>
            <a:r>
              <a:rPr lang="en-US" dirty="0" smtClean="0">
                <a:solidFill>
                  <a:srgbClr val="FFFF00"/>
                </a:solidFill>
              </a:rPr>
              <a:t>3-It’s not sexual assault if it happens after drinking or taking drugs.</a:t>
            </a:r>
          </a:p>
          <a:p>
            <a:pPr marL="0" indent="0">
              <a:buNone/>
            </a:pPr>
            <a:endParaRPr lang="en-US" dirty="0" smtClean="0">
              <a:solidFill>
                <a:srgbClr val="FFFF00"/>
              </a:solidFill>
            </a:endParaRPr>
          </a:p>
          <a:p>
            <a:pPr marL="0" indent="0">
              <a:buNone/>
            </a:pPr>
            <a:r>
              <a:rPr lang="en-US" dirty="0" smtClean="0"/>
              <a:t>4-Most sexual assaults are committed by strangers.  It’s not rape if the people involved knew each other.</a:t>
            </a:r>
          </a:p>
          <a:p>
            <a:pPr marL="0" indent="0">
              <a:buNone/>
            </a:pPr>
            <a:endParaRPr lang="en-US" dirty="0" smtClean="0"/>
          </a:p>
          <a:p>
            <a:pPr marL="0" indent="0">
              <a:buNone/>
            </a:pPr>
            <a:r>
              <a:rPr lang="en-US" dirty="0" smtClean="0">
                <a:solidFill>
                  <a:srgbClr val="FFFF00"/>
                </a:solidFill>
              </a:rPr>
              <a:t>5-Rape can be avoided if people avoid dark alleys or other “dangerous” places where strangers might be hiding or lurking.</a:t>
            </a:r>
            <a:endParaRPr lang="en-US" dirty="0">
              <a:solidFill>
                <a:srgbClr val="FFFF00"/>
              </a:solidFill>
            </a:endParaRPr>
          </a:p>
        </p:txBody>
      </p:sp>
    </p:spTree>
    <p:extLst>
      <p:ext uri="{BB962C8B-B14F-4D97-AF65-F5344CB8AC3E}">
        <p14:creationId xmlns:p14="http://schemas.microsoft.com/office/powerpoint/2010/main" val="30484655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240" y="6019800"/>
            <a:ext cx="7543800" cy="76200"/>
          </a:xfrm>
        </p:spPr>
        <p:txBody>
          <a:bodyPr>
            <a:normAutofit fontScale="90000"/>
          </a:bodyPr>
          <a:lstStyle/>
          <a:p>
            <a:endParaRPr lang="en-US" dirty="0"/>
          </a:p>
        </p:txBody>
      </p:sp>
      <p:sp>
        <p:nvSpPr>
          <p:cNvPr id="3" name="Content Placeholder 2"/>
          <p:cNvSpPr>
            <a:spLocks noGrp="1"/>
          </p:cNvSpPr>
          <p:nvPr>
            <p:ph idx="1"/>
          </p:nvPr>
        </p:nvSpPr>
        <p:spPr>
          <a:xfrm>
            <a:off x="457200" y="685801"/>
            <a:ext cx="8077200" cy="5943599"/>
          </a:xfrm>
        </p:spPr>
        <p:txBody>
          <a:bodyPr>
            <a:noAutofit/>
          </a:bodyPr>
          <a:lstStyle/>
          <a:p>
            <a:pPr marL="0" indent="0">
              <a:buNone/>
            </a:pPr>
            <a:r>
              <a:rPr lang="en-US" sz="2000" dirty="0" smtClean="0"/>
              <a:t>6- A person who really has been sexually assaulted will be hysterical.</a:t>
            </a:r>
          </a:p>
          <a:p>
            <a:pPr marL="0" indent="0">
              <a:buNone/>
            </a:pPr>
            <a:endParaRPr lang="en-US" sz="2000" dirty="0" smtClean="0"/>
          </a:p>
          <a:p>
            <a:pPr marL="0" indent="0">
              <a:buNone/>
            </a:pPr>
            <a:r>
              <a:rPr lang="en-US" sz="2000" dirty="0" smtClean="0">
                <a:solidFill>
                  <a:srgbClr val="FFFF00"/>
                </a:solidFill>
              </a:rPr>
              <a:t>7-If sexual assault is not immediately reported to the police it must have been ok.</a:t>
            </a:r>
          </a:p>
          <a:p>
            <a:pPr marL="0" indent="0">
              <a:buNone/>
            </a:pPr>
            <a:endParaRPr lang="en-US" sz="2000" dirty="0" smtClean="0">
              <a:solidFill>
                <a:srgbClr val="FFFF00"/>
              </a:solidFill>
            </a:endParaRPr>
          </a:p>
          <a:p>
            <a:pPr marL="0" indent="0">
              <a:buNone/>
            </a:pPr>
            <a:r>
              <a:rPr lang="en-US" sz="2000" dirty="0" smtClean="0"/>
              <a:t>8-Only young, pretty women are assaulted.</a:t>
            </a:r>
          </a:p>
          <a:p>
            <a:pPr marL="0" indent="0">
              <a:buNone/>
            </a:pPr>
            <a:endParaRPr lang="en-US" sz="2000" dirty="0" smtClean="0"/>
          </a:p>
          <a:p>
            <a:pPr marL="0" indent="0">
              <a:buNone/>
            </a:pPr>
            <a:r>
              <a:rPr lang="en-US" sz="2000" dirty="0" smtClean="0">
                <a:solidFill>
                  <a:srgbClr val="FFFF00"/>
                </a:solidFill>
              </a:rPr>
              <a:t>9-It’s only rape if the victim puts up a fight and resists.</a:t>
            </a:r>
          </a:p>
          <a:p>
            <a:pPr marL="0" indent="0">
              <a:buNone/>
            </a:pPr>
            <a:endParaRPr lang="en-US" sz="2000" dirty="0" smtClean="0">
              <a:solidFill>
                <a:srgbClr val="FFFF00"/>
              </a:solidFill>
            </a:endParaRPr>
          </a:p>
          <a:p>
            <a:pPr marL="0" indent="0">
              <a:buNone/>
            </a:pPr>
            <a:r>
              <a:rPr lang="en-US" sz="2000" dirty="0" smtClean="0"/>
              <a:t>10-Someone can only be sexually assaulted if a weapon was involved.</a:t>
            </a:r>
          </a:p>
          <a:p>
            <a:pPr marL="0" indent="0">
              <a:buNone/>
            </a:pPr>
            <a:endParaRPr lang="en-US" sz="2000" dirty="0" smtClean="0"/>
          </a:p>
          <a:p>
            <a:pPr marL="0" indent="0">
              <a:buNone/>
            </a:pPr>
            <a:r>
              <a:rPr lang="en-US" sz="2000" dirty="0" smtClean="0">
                <a:solidFill>
                  <a:srgbClr val="FFFF00"/>
                </a:solidFill>
              </a:rPr>
              <a:t>11-Rape is mostly an inter-racial crime.</a:t>
            </a:r>
          </a:p>
          <a:p>
            <a:pPr marL="0" indent="0">
              <a:buNone/>
            </a:pPr>
            <a:endParaRPr lang="en-US" sz="2000" dirty="0" smtClean="0">
              <a:solidFill>
                <a:srgbClr val="FFFF00"/>
              </a:solidFill>
            </a:endParaRPr>
          </a:p>
          <a:p>
            <a:pPr marL="0" indent="0">
              <a:buNone/>
            </a:pPr>
            <a:r>
              <a:rPr lang="en-US" sz="2000" dirty="0" smtClean="0"/>
              <a:t>12-As long as both partners are under the age of 18 neither can be charged with a crime.</a:t>
            </a:r>
            <a:endParaRPr lang="en-US" sz="2000" dirty="0"/>
          </a:p>
        </p:txBody>
      </p:sp>
    </p:spTree>
    <p:extLst>
      <p:ext uri="{BB962C8B-B14F-4D97-AF65-F5344CB8AC3E}">
        <p14:creationId xmlns:p14="http://schemas.microsoft.com/office/powerpoint/2010/main" val="19030669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240" y="4953000"/>
            <a:ext cx="7543800" cy="1600200"/>
          </a:xfrm>
        </p:spPr>
        <p:txBody>
          <a:bodyPr>
            <a:normAutofit/>
          </a:bodyPr>
          <a:lstStyle/>
          <a:p>
            <a:r>
              <a:rPr lang="en-US" dirty="0" smtClean="0">
                <a:solidFill>
                  <a:srgbClr val="FF0000"/>
                </a:solidFill>
              </a:rPr>
              <a:t>Things You Can Do To Avoid Date Rape</a:t>
            </a:r>
            <a:endParaRPr lang="en-US" dirty="0">
              <a:solidFill>
                <a:srgbClr val="FF0000"/>
              </a:solidFill>
            </a:endParaRPr>
          </a:p>
        </p:txBody>
      </p:sp>
      <p:sp>
        <p:nvSpPr>
          <p:cNvPr id="3" name="Content Placeholder 2"/>
          <p:cNvSpPr>
            <a:spLocks noGrp="1"/>
          </p:cNvSpPr>
          <p:nvPr>
            <p:ph idx="1"/>
          </p:nvPr>
        </p:nvSpPr>
        <p:spPr>
          <a:xfrm>
            <a:off x="685800" y="381000"/>
            <a:ext cx="7848600" cy="4648200"/>
          </a:xfrm>
        </p:spPr>
        <p:txBody>
          <a:bodyPr>
            <a:normAutofit fontScale="62500" lnSpcReduction="20000"/>
          </a:bodyPr>
          <a:lstStyle/>
          <a:p>
            <a:r>
              <a:rPr lang="en-US" dirty="0" smtClean="0"/>
              <a:t>Set sexual limits</a:t>
            </a:r>
          </a:p>
          <a:p>
            <a:r>
              <a:rPr lang="en-US" dirty="0" smtClean="0"/>
              <a:t>If things start to get out of hand be loud or leave</a:t>
            </a:r>
          </a:p>
          <a:p>
            <a:r>
              <a:rPr lang="en-US" dirty="0" smtClean="0"/>
              <a:t>Be aware of situations you don’t feel relaxed or in charge</a:t>
            </a:r>
          </a:p>
          <a:p>
            <a:r>
              <a:rPr lang="en-US" dirty="0" smtClean="0"/>
              <a:t>Trust your gut</a:t>
            </a:r>
          </a:p>
          <a:p>
            <a:r>
              <a:rPr lang="en-US" dirty="0" smtClean="0"/>
              <a:t>Be wary of situations with drugs/alcohol involved</a:t>
            </a:r>
          </a:p>
          <a:p>
            <a:r>
              <a:rPr lang="en-US" dirty="0" smtClean="0"/>
              <a:t>Go on group or double dates</a:t>
            </a:r>
          </a:p>
          <a:p>
            <a:r>
              <a:rPr lang="en-US" dirty="0" smtClean="0"/>
              <a:t>Have your own transportation</a:t>
            </a:r>
          </a:p>
          <a:p>
            <a:r>
              <a:rPr lang="en-US" dirty="0" smtClean="0"/>
              <a:t>Avoid secluded places</a:t>
            </a:r>
          </a:p>
          <a:p>
            <a:r>
              <a:rPr lang="en-US" dirty="0" smtClean="0"/>
              <a:t>Think about the pros and cons of dating older men</a:t>
            </a:r>
          </a:p>
          <a:p>
            <a:r>
              <a:rPr lang="en-US" dirty="0" smtClean="0"/>
              <a:t>Socialize with people who share your values</a:t>
            </a:r>
          </a:p>
          <a:p>
            <a:r>
              <a:rPr lang="en-US" dirty="0" smtClean="0"/>
              <a:t>Talk openly about sex, and keep talking as you get further into your relationship</a:t>
            </a:r>
          </a:p>
          <a:p>
            <a:r>
              <a:rPr lang="en-US" dirty="0" smtClean="0"/>
              <a:t>Don’t leave someplace with someone you just met</a:t>
            </a:r>
          </a:p>
          <a:p>
            <a:r>
              <a:rPr lang="en-US" dirty="0" smtClean="0"/>
              <a:t>Always get your own drink and watch it being poured</a:t>
            </a:r>
          </a:p>
          <a:p>
            <a:r>
              <a:rPr lang="en-US" dirty="0" smtClean="0"/>
              <a:t>Never leave your drink unattended</a:t>
            </a:r>
          </a:p>
          <a:p>
            <a:r>
              <a:rPr lang="en-US" dirty="0" smtClean="0"/>
              <a:t>If your drink tastes funny don’t drink it</a:t>
            </a:r>
          </a:p>
        </p:txBody>
      </p:sp>
    </p:spTree>
    <p:extLst>
      <p:ext uri="{BB962C8B-B14F-4D97-AF65-F5344CB8AC3E}">
        <p14:creationId xmlns:p14="http://schemas.microsoft.com/office/powerpoint/2010/main" val="6635219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240" y="5105400"/>
            <a:ext cx="7543800" cy="1524000"/>
          </a:xfrm>
        </p:spPr>
        <p:txBody>
          <a:bodyPr>
            <a:normAutofit fontScale="90000"/>
          </a:bodyPr>
          <a:lstStyle/>
          <a:p>
            <a:r>
              <a:rPr lang="en-US" dirty="0" smtClean="0">
                <a:solidFill>
                  <a:schemeClr val="tx1">
                    <a:lumMod val="95000"/>
                  </a:schemeClr>
                </a:solidFill>
              </a:rPr>
              <a:t>What to do if someone tries to force sexual activity on you</a:t>
            </a:r>
            <a:endParaRPr lang="en-US" dirty="0">
              <a:solidFill>
                <a:schemeClr val="tx1">
                  <a:lumMod val="95000"/>
                </a:schemeClr>
              </a:solidFill>
            </a:endParaRPr>
          </a:p>
        </p:txBody>
      </p:sp>
      <p:sp>
        <p:nvSpPr>
          <p:cNvPr id="3" name="Content Placeholder 2"/>
          <p:cNvSpPr>
            <a:spLocks noGrp="1"/>
          </p:cNvSpPr>
          <p:nvPr>
            <p:ph idx="1"/>
          </p:nvPr>
        </p:nvSpPr>
        <p:spPr>
          <a:xfrm>
            <a:off x="533400" y="304800"/>
            <a:ext cx="7696200" cy="4343400"/>
          </a:xfrm>
        </p:spPr>
        <p:txBody>
          <a:bodyPr>
            <a:normAutofit fontScale="70000" lnSpcReduction="20000"/>
          </a:bodyPr>
          <a:lstStyle/>
          <a:p>
            <a:r>
              <a:rPr lang="en-US" dirty="0" smtClean="0"/>
              <a:t>Say no strongly, don’t smile or act polite</a:t>
            </a:r>
          </a:p>
          <a:p>
            <a:r>
              <a:rPr lang="en-US" dirty="0" smtClean="0"/>
              <a:t>Say something like “stop it, this is rape”</a:t>
            </a:r>
          </a:p>
          <a:p>
            <a:r>
              <a:rPr lang="en-US" dirty="0" smtClean="0"/>
              <a:t>Assess the situation and figure out how you can escape</a:t>
            </a:r>
          </a:p>
          <a:p>
            <a:r>
              <a:rPr lang="en-US" dirty="0" smtClean="0"/>
              <a:t>Act quickly, the longer you stay in the situation the fewer options you will have to get out</a:t>
            </a:r>
          </a:p>
          <a:p>
            <a:r>
              <a:rPr lang="en-US" dirty="0" smtClean="0"/>
              <a:t>Ask yourself if it is safe to resist.  Women who fight back initially, who hit and scream, have a higher percentage of avoiding the successful completion of an assault</a:t>
            </a:r>
          </a:p>
          <a:p>
            <a:r>
              <a:rPr lang="en-US" dirty="0" smtClean="0"/>
              <a:t>Say you have to use the bathroom, and leave</a:t>
            </a:r>
          </a:p>
          <a:p>
            <a:r>
              <a:rPr lang="en-US" dirty="0" smtClean="0"/>
              <a:t>Shout fire instead of help, more people will tend to respond</a:t>
            </a:r>
          </a:p>
          <a:p>
            <a:r>
              <a:rPr lang="en-US" dirty="0" smtClean="0"/>
              <a:t>Use intimidation, lie (say you have a STD)</a:t>
            </a:r>
          </a:p>
          <a:p>
            <a:endParaRPr lang="en-US" dirty="0"/>
          </a:p>
        </p:txBody>
      </p:sp>
    </p:spTree>
    <p:extLst>
      <p:ext uri="{BB962C8B-B14F-4D97-AF65-F5344CB8AC3E}">
        <p14:creationId xmlns:p14="http://schemas.microsoft.com/office/powerpoint/2010/main" val="31176903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fontScale="90000"/>
          </a:bodyPr>
          <a:lstStyle/>
          <a:p>
            <a:r>
              <a:rPr lang="en-US" dirty="0" smtClean="0">
                <a:solidFill>
                  <a:schemeClr val="tx1">
                    <a:lumMod val="95000"/>
                  </a:schemeClr>
                </a:solidFill>
              </a:rPr>
              <a:t>Develop a definition that best fits the word and meaning for you.</a:t>
            </a:r>
            <a:endParaRPr lang="en-US" dirty="0">
              <a:solidFill>
                <a:schemeClr val="tx1">
                  <a:lumMod val="95000"/>
                </a:schemeClr>
              </a:solidFill>
            </a:endParaRPr>
          </a:p>
        </p:txBody>
      </p:sp>
      <p:sp>
        <p:nvSpPr>
          <p:cNvPr id="3" name="Content Placeholder 2"/>
          <p:cNvSpPr>
            <a:spLocks noGrp="1"/>
          </p:cNvSpPr>
          <p:nvPr>
            <p:ph idx="1"/>
          </p:nvPr>
        </p:nvSpPr>
        <p:spPr>
          <a:xfrm>
            <a:off x="457200" y="2514600"/>
            <a:ext cx="8229600" cy="3611563"/>
          </a:xfrm>
        </p:spPr>
        <p:txBody>
          <a:bodyPr/>
          <a:lstStyle/>
          <a:p>
            <a:r>
              <a:rPr lang="en-US" dirty="0" smtClean="0"/>
              <a:t>Groups 1/4:  </a:t>
            </a:r>
            <a:r>
              <a:rPr lang="en-US" dirty="0" smtClean="0">
                <a:solidFill>
                  <a:srgbClr val="FFFF00"/>
                </a:solidFill>
              </a:rPr>
              <a:t>INTIMACY</a:t>
            </a:r>
          </a:p>
          <a:p>
            <a:endParaRPr lang="en-US" dirty="0"/>
          </a:p>
          <a:p>
            <a:r>
              <a:rPr lang="en-US" dirty="0" smtClean="0"/>
              <a:t>Groups 2/5:  </a:t>
            </a:r>
            <a:r>
              <a:rPr lang="en-US" dirty="0" smtClean="0">
                <a:solidFill>
                  <a:schemeClr val="accent1">
                    <a:lumMod val="40000"/>
                    <a:lumOff val="60000"/>
                  </a:schemeClr>
                </a:solidFill>
              </a:rPr>
              <a:t>PASSION</a:t>
            </a:r>
          </a:p>
          <a:p>
            <a:endParaRPr lang="en-US" dirty="0"/>
          </a:p>
          <a:p>
            <a:r>
              <a:rPr lang="en-US" dirty="0" smtClean="0"/>
              <a:t>Groups 3/6:  </a:t>
            </a:r>
            <a:r>
              <a:rPr lang="en-US" dirty="0" smtClean="0">
                <a:solidFill>
                  <a:schemeClr val="accent1">
                    <a:lumMod val="50000"/>
                  </a:schemeClr>
                </a:solidFill>
              </a:rPr>
              <a:t>COMMITMENT</a:t>
            </a:r>
            <a:endParaRPr lang="en-US"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240" y="5029200"/>
            <a:ext cx="7543800" cy="1524000"/>
          </a:xfrm>
        </p:spPr>
        <p:txBody>
          <a:bodyPr>
            <a:normAutofit/>
          </a:bodyPr>
          <a:lstStyle/>
          <a:p>
            <a:r>
              <a:rPr lang="en-US" dirty="0" smtClean="0">
                <a:solidFill>
                  <a:schemeClr val="tx1">
                    <a:lumMod val="95000"/>
                  </a:schemeClr>
                </a:solidFill>
              </a:rPr>
              <a:t>Sexual Assault and Abuse Information</a:t>
            </a:r>
            <a:endParaRPr lang="en-US" dirty="0">
              <a:solidFill>
                <a:schemeClr val="tx1">
                  <a:lumMod val="95000"/>
                </a:schemeClr>
              </a:solidFill>
            </a:endParaRPr>
          </a:p>
        </p:txBody>
      </p:sp>
      <p:sp>
        <p:nvSpPr>
          <p:cNvPr id="3" name="Content Placeholder 2"/>
          <p:cNvSpPr>
            <a:spLocks noGrp="1"/>
          </p:cNvSpPr>
          <p:nvPr>
            <p:ph idx="1"/>
          </p:nvPr>
        </p:nvSpPr>
        <p:spPr>
          <a:xfrm>
            <a:off x="457200" y="685801"/>
            <a:ext cx="8382000" cy="4571999"/>
          </a:xfrm>
        </p:spPr>
        <p:txBody>
          <a:bodyPr>
            <a:normAutofit fontScale="77500" lnSpcReduction="20000"/>
          </a:bodyPr>
          <a:lstStyle/>
          <a:p>
            <a:r>
              <a:rPr lang="en-US" dirty="0" smtClean="0"/>
              <a:t>Sexual violence is any act (verbal or physical) which breaks a person’s trust or safety and is sexual in nature.</a:t>
            </a:r>
          </a:p>
          <a:p>
            <a:r>
              <a:rPr lang="en-US" dirty="0" smtClean="0"/>
              <a:t>National Facts</a:t>
            </a:r>
          </a:p>
          <a:p>
            <a:pPr marL="0" indent="0">
              <a:buNone/>
            </a:pPr>
            <a:r>
              <a:rPr lang="en-US" dirty="0"/>
              <a:t>	</a:t>
            </a:r>
            <a:r>
              <a:rPr lang="en-US" dirty="0" smtClean="0"/>
              <a:t>-In 2005 only 38.3% of total rapes were reported to 	the police.  56.1% of stranger rapes and 28.3% 	of non-stranger  rapes were reported.</a:t>
            </a:r>
          </a:p>
          <a:p>
            <a:pPr marL="0" indent="0">
              <a:buNone/>
            </a:pPr>
            <a:r>
              <a:rPr lang="en-US" dirty="0"/>
              <a:t>	</a:t>
            </a:r>
            <a:r>
              <a:rPr lang="en-US" dirty="0" smtClean="0"/>
              <a:t>-34% happened to people below the age of 12, 	33% between the ages of 12-17, and 14% 	between the ages of 18-24</a:t>
            </a:r>
          </a:p>
          <a:p>
            <a:pPr marL="0" indent="0">
              <a:buNone/>
            </a:pPr>
            <a:r>
              <a:rPr lang="en-US" dirty="0"/>
              <a:t>	</a:t>
            </a:r>
            <a:r>
              <a:rPr lang="en-US" dirty="0" smtClean="0"/>
              <a:t>-1 in 7 victims is under the age of 6, 1 in 4 under the 	age of 12 are boys</a:t>
            </a:r>
          </a:p>
          <a:p>
            <a:pPr marL="0" indent="0">
              <a:buNone/>
            </a:pPr>
            <a:r>
              <a:rPr lang="en-US" dirty="0" smtClean="0"/>
              <a:t>	-50-75% of women in substance abuse treatment 	programs are survivors of abuse</a:t>
            </a:r>
          </a:p>
          <a:p>
            <a:pPr marL="0" indent="0">
              <a:buNone/>
            </a:pPr>
            <a:r>
              <a:rPr lang="en-US" dirty="0"/>
              <a:t>	</a:t>
            </a:r>
          </a:p>
        </p:txBody>
      </p:sp>
    </p:spTree>
    <p:extLst>
      <p:ext uri="{BB962C8B-B14F-4D97-AF65-F5344CB8AC3E}">
        <p14:creationId xmlns:p14="http://schemas.microsoft.com/office/powerpoint/2010/main" val="25905244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schemeClr>
                </a:solidFill>
              </a:rPr>
              <a:t>Wisconsin Facts</a:t>
            </a:r>
            <a:endParaRPr lang="en-US" dirty="0">
              <a:solidFill>
                <a:schemeClr val="tx1">
                  <a:lumMod val="95000"/>
                </a:schemeClr>
              </a:solidFill>
            </a:endParaRPr>
          </a:p>
        </p:txBody>
      </p:sp>
      <p:sp>
        <p:nvSpPr>
          <p:cNvPr id="3" name="Content Placeholder 2"/>
          <p:cNvSpPr>
            <a:spLocks noGrp="1"/>
          </p:cNvSpPr>
          <p:nvPr>
            <p:ph idx="1"/>
          </p:nvPr>
        </p:nvSpPr>
        <p:spPr>
          <a:xfrm>
            <a:off x="304800" y="1371600"/>
            <a:ext cx="8686800" cy="5257800"/>
          </a:xfrm>
        </p:spPr>
        <p:txBody>
          <a:bodyPr>
            <a:normAutofit fontScale="92500" lnSpcReduction="10000"/>
          </a:bodyPr>
          <a:lstStyle/>
          <a:p>
            <a:r>
              <a:rPr lang="en-US" dirty="0" smtClean="0"/>
              <a:t>5,618 sexual assaults were reported in 2004</a:t>
            </a:r>
          </a:p>
          <a:p>
            <a:r>
              <a:rPr lang="en-US" dirty="0" smtClean="0"/>
              <a:t>85.9% of victims were female, 93% of the offenders were male</a:t>
            </a:r>
          </a:p>
          <a:p>
            <a:r>
              <a:rPr lang="en-US" dirty="0" smtClean="0"/>
              <a:t>88.9% of all sexual assaults were by someone the victim knew, only 6.4% were by a stranger</a:t>
            </a:r>
          </a:p>
          <a:p>
            <a:r>
              <a:rPr lang="en-US" dirty="0" smtClean="0"/>
              <a:t>58.5% of all assaults took place in the victim’s or the offender’s home</a:t>
            </a:r>
          </a:p>
          <a:p>
            <a:r>
              <a:rPr lang="en-US" dirty="0" smtClean="0"/>
              <a:t>77% of all victims were juveniles, over 70% were 15 or younger</a:t>
            </a:r>
          </a:p>
          <a:p>
            <a:r>
              <a:rPr lang="en-US" dirty="0" smtClean="0"/>
              <a:t>Avg age of the offender was 24</a:t>
            </a:r>
          </a:p>
          <a:p>
            <a:r>
              <a:rPr lang="en-US" dirty="0" smtClean="0"/>
              <a:t>In 2004 someone was sexually assaulted once every 1 hour, 33 minutes and 33 seconds</a:t>
            </a:r>
            <a:endParaRPr lang="en-US" dirty="0"/>
          </a:p>
        </p:txBody>
      </p:sp>
    </p:spTree>
    <p:extLst>
      <p:ext uri="{BB962C8B-B14F-4D97-AF65-F5344CB8AC3E}">
        <p14:creationId xmlns:p14="http://schemas.microsoft.com/office/powerpoint/2010/main" val="6126480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schemeClr>
                </a:solidFill>
              </a:rPr>
              <a:t>Teens and the Law Pre/Post test</a:t>
            </a:r>
            <a:endParaRPr lang="en-US" dirty="0">
              <a:solidFill>
                <a:schemeClr val="tx1">
                  <a:lumMod val="95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t>Under Wisconsin law how old do you have to be to legally consent to sexual intercourse?</a:t>
            </a:r>
          </a:p>
          <a:p>
            <a:r>
              <a:rPr lang="en-US" dirty="0" smtClean="0"/>
              <a:t>A 1</a:t>
            </a:r>
            <a:r>
              <a:rPr lang="en-US" baseline="30000" dirty="0" smtClean="0"/>
              <a:t>st</a:t>
            </a:r>
            <a:r>
              <a:rPr lang="en-US" dirty="0" smtClean="0"/>
              <a:t> degree sexual assault (a class B felony) is sexual contact or intercourse with anyone under the age of _____?</a:t>
            </a:r>
          </a:p>
          <a:p>
            <a:r>
              <a:rPr lang="en-US" dirty="0" smtClean="0"/>
              <a:t>How many years of jail time can someone get for being convicted of a class B felony?</a:t>
            </a:r>
          </a:p>
          <a:p>
            <a:r>
              <a:rPr lang="en-US" dirty="0" smtClean="0"/>
              <a:t>A second degree sexual assault  (class C felony) is sexual contact or intercourse with anyone under the age of _____?</a:t>
            </a:r>
            <a:endParaRPr lang="en-US" dirty="0"/>
          </a:p>
        </p:txBody>
      </p:sp>
    </p:spTree>
    <p:extLst>
      <p:ext uri="{BB962C8B-B14F-4D97-AF65-F5344CB8AC3E}">
        <p14:creationId xmlns:p14="http://schemas.microsoft.com/office/powerpoint/2010/main" val="3589873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How many years of jail time can a person get for a class C felony?</a:t>
            </a:r>
          </a:p>
          <a:p>
            <a:r>
              <a:rPr lang="en-US" dirty="0" smtClean="0"/>
              <a:t>Can two 16 and 17 year old students be convicted of having sexual intercourse?</a:t>
            </a:r>
          </a:p>
          <a:p>
            <a:r>
              <a:rPr lang="en-US" dirty="0" smtClean="0"/>
              <a:t>If you are convicted of a sex crime, what might you have to register as?</a:t>
            </a:r>
          </a:p>
          <a:p>
            <a:r>
              <a:rPr lang="en-US" dirty="0" smtClean="0"/>
              <a:t>If you are registered as sex offender, who has access to that information?</a:t>
            </a:r>
            <a:endParaRPr lang="en-US" dirty="0"/>
          </a:p>
        </p:txBody>
      </p:sp>
    </p:spTree>
    <p:extLst>
      <p:ext uri="{BB962C8B-B14F-4D97-AF65-F5344CB8AC3E}">
        <p14:creationId xmlns:p14="http://schemas.microsoft.com/office/powerpoint/2010/main" val="516332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schemeClr>
                </a:solidFill>
              </a:rPr>
              <a:t>Sex offender registry</a:t>
            </a:r>
            <a:endParaRPr lang="en-US" dirty="0">
              <a:solidFill>
                <a:schemeClr val="tx1">
                  <a:lumMod val="95000"/>
                </a:schemeClr>
              </a:solidFill>
            </a:endParaRPr>
          </a:p>
        </p:txBody>
      </p:sp>
      <p:sp>
        <p:nvSpPr>
          <p:cNvPr id="3" name="Content Placeholder 2"/>
          <p:cNvSpPr>
            <a:spLocks noGrp="1"/>
          </p:cNvSpPr>
          <p:nvPr>
            <p:ph idx="1"/>
          </p:nvPr>
        </p:nvSpPr>
        <p:spPr>
          <a:xfrm>
            <a:off x="304800" y="1371600"/>
            <a:ext cx="8686800" cy="5257800"/>
          </a:xfrm>
        </p:spPr>
        <p:txBody>
          <a:bodyPr>
            <a:normAutofit fontScale="92500" lnSpcReduction="10000"/>
          </a:bodyPr>
          <a:lstStyle/>
          <a:p>
            <a:r>
              <a:rPr lang="en-US" dirty="0" smtClean="0"/>
              <a:t>What is the Sex Offender Registry?</a:t>
            </a:r>
          </a:p>
          <a:p>
            <a:pPr marL="0" indent="0">
              <a:buNone/>
            </a:pPr>
            <a:r>
              <a:rPr lang="en-US" dirty="0"/>
              <a:t>	</a:t>
            </a:r>
            <a:r>
              <a:rPr lang="en-US" dirty="0" smtClean="0"/>
              <a:t>An accessible database maintained by the 	Dept. of Corrections to help protect the 	public by monitoring and tracking sex 	offenders.</a:t>
            </a:r>
          </a:p>
          <a:p>
            <a:pPr marL="0" indent="0">
              <a:buNone/>
            </a:pPr>
            <a:endParaRPr lang="en-US" dirty="0"/>
          </a:p>
          <a:p>
            <a:r>
              <a:rPr lang="en-US" dirty="0" smtClean="0"/>
              <a:t>Who is placed on the registry?</a:t>
            </a:r>
          </a:p>
          <a:p>
            <a:pPr marL="0" indent="0">
              <a:buNone/>
            </a:pPr>
            <a:r>
              <a:rPr lang="en-US" dirty="0"/>
              <a:t>	</a:t>
            </a:r>
            <a:r>
              <a:rPr lang="en-US" dirty="0" smtClean="0"/>
              <a:t>Individuals convicted of a sex crime who 	are residing in the state of WI, sexual 	predators, people found not guilt by reason 	of mental defect, and people found guilty 	of sexually motivated crimes.</a:t>
            </a:r>
            <a:endParaRPr lang="en-US" dirty="0"/>
          </a:p>
        </p:txBody>
      </p:sp>
    </p:spTree>
    <p:extLst>
      <p:ext uri="{BB962C8B-B14F-4D97-AF65-F5344CB8AC3E}">
        <p14:creationId xmlns:p14="http://schemas.microsoft.com/office/powerpoint/2010/main" val="32679498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95000"/>
                  </a:schemeClr>
                </a:solidFill>
              </a:rPr>
              <a:t>What is a sex crime?</a:t>
            </a:r>
            <a:endParaRPr lang="en-US" dirty="0">
              <a:solidFill>
                <a:schemeClr val="tx1">
                  <a:lumMod val="95000"/>
                </a:schemeClr>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	Over 30 crimes are defined as sex 	crimes that require registration</a:t>
            </a:r>
          </a:p>
          <a:p>
            <a:endParaRPr lang="en-US" dirty="0"/>
          </a:p>
          <a:p>
            <a:r>
              <a:rPr lang="en-US" dirty="0" smtClean="0"/>
              <a:t>Are there exceptions?</a:t>
            </a:r>
          </a:p>
          <a:p>
            <a:pPr marL="0" indent="0">
              <a:buNone/>
            </a:pPr>
            <a:r>
              <a:rPr lang="en-US" dirty="0" smtClean="0"/>
              <a:t>	Yes, in general it exempts offenders 	under 19 who commit certain crimes 	with no violence.</a:t>
            </a:r>
          </a:p>
          <a:p>
            <a:r>
              <a:rPr lang="en-US" dirty="0" smtClean="0"/>
              <a:t>How long must they stay on the registry?</a:t>
            </a:r>
          </a:p>
          <a:p>
            <a:pPr marL="457200" lvl="1" indent="0">
              <a:buNone/>
            </a:pPr>
            <a:r>
              <a:rPr lang="en-US" dirty="0" smtClean="0"/>
              <a:t>	In general 15 years, some have to for life.</a:t>
            </a:r>
            <a:endParaRPr lang="en-US" dirty="0"/>
          </a:p>
        </p:txBody>
      </p:sp>
    </p:spTree>
    <p:extLst>
      <p:ext uri="{BB962C8B-B14F-4D97-AF65-F5344CB8AC3E}">
        <p14:creationId xmlns:p14="http://schemas.microsoft.com/office/powerpoint/2010/main" val="24611564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Who can access?</a:t>
            </a:r>
          </a:p>
          <a:p>
            <a:pPr marL="0" indent="0">
              <a:buNone/>
            </a:pPr>
            <a:r>
              <a:rPr lang="en-US" dirty="0"/>
              <a:t>	</a:t>
            </a:r>
            <a:r>
              <a:rPr lang="en-US" dirty="0" smtClean="0"/>
              <a:t>Anyone</a:t>
            </a:r>
          </a:p>
          <a:p>
            <a:r>
              <a:rPr lang="en-US" dirty="0" smtClean="0"/>
              <a:t>Where do I find the registry?</a:t>
            </a:r>
          </a:p>
          <a:p>
            <a:pPr marL="0" indent="0">
              <a:buNone/>
            </a:pPr>
            <a:r>
              <a:rPr lang="en-US" dirty="0"/>
              <a:t>	</a:t>
            </a:r>
            <a:r>
              <a:rPr lang="en-US" dirty="0" smtClean="0"/>
              <a:t>1-800-398-2403</a:t>
            </a:r>
          </a:p>
          <a:p>
            <a:pPr marL="0" indent="0">
              <a:buNone/>
            </a:pPr>
            <a:r>
              <a:rPr lang="en-US" dirty="0"/>
              <a:t>	</a:t>
            </a:r>
            <a:r>
              <a:rPr lang="en-US" dirty="0" smtClean="0"/>
              <a:t>http://offender.doc.state.wi.us/public</a:t>
            </a:r>
            <a:endParaRPr lang="en-US" dirty="0"/>
          </a:p>
        </p:txBody>
      </p:sp>
    </p:spTree>
    <p:extLst>
      <p:ext uri="{BB962C8B-B14F-4D97-AF65-F5344CB8AC3E}">
        <p14:creationId xmlns:p14="http://schemas.microsoft.com/office/powerpoint/2010/main" val="20870913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C000"/>
                </a:solidFill>
              </a:rPr>
              <a:t>Video</a:t>
            </a:r>
            <a:endParaRPr lang="en-US" sz="5400" dirty="0">
              <a:solidFill>
                <a:srgbClr val="FFC000"/>
              </a:solidFill>
            </a:endParaRPr>
          </a:p>
        </p:txBody>
      </p:sp>
      <p:sp>
        <p:nvSpPr>
          <p:cNvPr id="3" name="Content Placeholder 2"/>
          <p:cNvSpPr>
            <a:spLocks noGrp="1"/>
          </p:cNvSpPr>
          <p:nvPr>
            <p:ph idx="1"/>
          </p:nvPr>
        </p:nvSpPr>
        <p:spPr/>
        <p:txBody>
          <a:bodyPr>
            <a:normAutofit/>
          </a:bodyPr>
          <a:lstStyle/>
          <a:p>
            <a:pPr>
              <a:buNone/>
            </a:pPr>
            <a:r>
              <a:rPr lang="en-US" sz="4800" dirty="0" smtClean="0"/>
              <a:t>10 Signs of Relationship Abuse</a:t>
            </a:r>
            <a:endParaRPr lang="en-US" sz="4800" dirty="0"/>
          </a:p>
        </p:txBody>
      </p:sp>
    </p:spTree>
    <p:extLst>
      <p:ext uri="{BB962C8B-B14F-4D97-AF65-F5344CB8AC3E}">
        <p14:creationId xmlns:p14="http://schemas.microsoft.com/office/powerpoint/2010/main" val="1830829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Characteristics of a Successful Marriage/Relationship</a:t>
            </a:r>
            <a:endParaRPr lang="en-US" dirty="0">
              <a:solidFill>
                <a:schemeClr val="tx1"/>
              </a:solidFill>
            </a:endParaRPr>
          </a:p>
        </p:txBody>
      </p:sp>
      <p:sp>
        <p:nvSpPr>
          <p:cNvPr id="3" name="Content Placeholder 2"/>
          <p:cNvSpPr>
            <a:spLocks noGrp="1"/>
          </p:cNvSpPr>
          <p:nvPr>
            <p:ph idx="1"/>
          </p:nvPr>
        </p:nvSpPr>
        <p:spPr/>
        <p:txBody>
          <a:bodyPr>
            <a:normAutofit fontScale="77500" lnSpcReduction="20000"/>
          </a:bodyPr>
          <a:lstStyle/>
          <a:p>
            <a:r>
              <a:rPr lang="en-US" dirty="0" smtClean="0"/>
              <a:t>Compatibility</a:t>
            </a:r>
          </a:p>
          <a:p>
            <a:r>
              <a:rPr lang="en-US" dirty="0" smtClean="0"/>
              <a:t>Friendship</a:t>
            </a:r>
          </a:p>
          <a:p>
            <a:r>
              <a:rPr lang="en-US" dirty="0" smtClean="0"/>
              <a:t>Similar interests</a:t>
            </a:r>
          </a:p>
          <a:p>
            <a:r>
              <a:rPr lang="en-US" dirty="0" smtClean="0"/>
              <a:t>Similar goals</a:t>
            </a:r>
          </a:p>
          <a:p>
            <a:r>
              <a:rPr lang="en-US" dirty="0" smtClean="0"/>
              <a:t>Make a relationship a priority</a:t>
            </a:r>
          </a:p>
          <a:p>
            <a:r>
              <a:rPr lang="en-US" dirty="0" smtClean="0"/>
              <a:t>Ability to communicate</a:t>
            </a:r>
          </a:p>
          <a:p>
            <a:r>
              <a:rPr lang="en-US" dirty="0" smtClean="0"/>
              <a:t>Shared responsibilities</a:t>
            </a:r>
          </a:p>
          <a:p>
            <a:r>
              <a:rPr lang="en-US" dirty="0" smtClean="0"/>
              <a:t>Physical attraction</a:t>
            </a:r>
          </a:p>
          <a:p>
            <a:r>
              <a:rPr lang="en-US" dirty="0" smtClean="0"/>
              <a:t>Mutual concern</a:t>
            </a:r>
          </a:p>
          <a:p>
            <a:r>
              <a:rPr lang="en-US" dirty="0" smtClean="0"/>
              <a:t>Mutual respect</a:t>
            </a:r>
          </a:p>
          <a:p>
            <a:r>
              <a:rPr lang="en-US" dirty="0" smtClean="0"/>
              <a:t>Ability to compromise</a:t>
            </a:r>
          </a:p>
          <a:p>
            <a:r>
              <a:rPr lang="en-US" dirty="0" smtClean="0"/>
              <a:t>Others?????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8" presetClass="emph" presetSubtype="0" fill="hold" nodeType="clickEffect">
                                  <p:stCondLst>
                                    <p:cond delay="0"/>
                                  </p:stCondLst>
                                  <p:childTnLst>
                                    <p:animRot by="21600000">
                                      <p:cBhvr>
                                        <p:cTn id="56" dur="2000" fill="hold"/>
                                        <p:tgtEl>
                                          <p:spTgt spid="3">
                                            <p:txEl>
                                              <p:pRg st="0" end="0"/>
                                            </p:txEl>
                                          </p:spTgt>
                                        </p:tgtEl>
                                        <p:attrNameLst>
                                          <p:attrName>r</p:attrName>
                                        </p:attrNameLst>
                                      </p:cBhvr>
                                    </p:animRot>
                                  </p:childTnLst>
                                </p:cTn>
                              </p:par>
                              <p:par>
                                <p:cTn id="57" presetID="8" presetClass="emph" presetSubtype="0" fill="hold" nodeType="withEffect">
                                  <p:stCondLst>
                                    <p:cond delay="0"/>
                                  </p:stCondLst>
                                  <p:childTnLst>
                                    <p:animRot by="21600000">
                                      <p:cBhvr>
                                        <p:cTn id="58" dur="2000" fill="hold"/>
                                        <p:tgtEl>
                                          <p:spTgt spid="3">
                                            <p:txEl>
                                              <p:pRg st="1" end="1"/>
                                            </p:txEl>
                                          </p:spTgt>
                                        </p:tgtEl>
                                        <p:attrNameLst>
                                          <p:attrName>r</p:attrName>
                                        </p:attrNameLst>
                                      </p:cBhvr>
                                    </p:animRot>
                                  </p:childTnLst>
                                </p:cTn>
                              </p:par>
                              <p:par>
                                <p:cTn id="59" presetID="8" presetClass="emph" presetSubtype="0" fill="hold" nodeType="withEffect">
                                  <p:stCondLst>
                                    <p:cond delay="0"/>
                                  </p:stCondLst>
                                  <p:childTnLst>
                                    <p:animRot by="21600000">
                                      <p:cBhvr>
                                        <p:cTn id="60" dur="2000" fill="hold"/>
                                        <p:tgtEl>
                                          <p:spTgt spid="3">
                                            <p:txEl>
                                              <p:pRg st="2" end="2"/>
                                            </p:txEl>
                                          </p:spTgt>
                                        </p:tgtEl>
                                        <p:attrNameLst>
                                          <p:attrName>r</p:attrName>
                                        </p:attrNameLst>
                                      </p:cBhvr>
                                    </p:animRot>
                                  </p:childTnLst>
                                </p:cTn>
                              </p:par>
                              <p:par>
                                <p:cTn id="61" presetID="8" presetClass="emph" presetSubtype="0" fill="hold" nodeType="withEffect">
                                  <p:stCondLst>
                                    <p:cond delay="0"/>
                                  </p:stCondLst>
                                  <p:childTnLst>
                                    <p:animRot by="21600000">
                                      <p:cBhvr>
                                        <p:cTn id="62" dur="2000" fill="hold"/>
                                        <p:tgtEl>
                                          <p:spTgt spid="3">
                                            <p:txEl>
                                              <p:pRg st="3" end="3"/>
                                            </p:txEl>
                                          </p:spTgt>
                                        </p:tgtEl>
                                        <p:attrNameLst>
                                          <p:attrName>r</p:attrName>
                                        </p:attrNameLst>
                                      </p:cBhvr>
                                    </p:animRot>
                                  </p:childTnLst>
                                </p:cTn>
                              </p:par>
                              <p:par>
                                <p:cTn id="63" presetID="8" presetClass="emph" presetSubtype="0" fill="hold" nodeType="withEffect">
                                  <p:stCondLst>
                                    <p:cond delay="0"/>
                                  </p:stCondLst>
                                  <p:childTnLst>
                                    <p:animRot by="21600000">
                                      <p:cBhvr>
                                        <p:cTn id="64" dur="2000" fill="hold"/>
                                        <p:tgtEl>
                                          <p:spTgt spid="3">
                                            <p:txEl>
                                              <p:pRg st="4" end="4"/>
                                            </p:txEl>
                                          </p:spTgt>
                                        </p:tgtEl>
                                        <p:attrNameLst>
                                          <p:attrName>r</p:attrName>
                                        </p:attrNameLst>
                                      </p:cBhvr>
                                    </p:animRot>
                                  </p:childTnLst>
                                </p:cTn>
                              </p:par>
                              <p:par>
                                <p:cTn id="65" presetID="8" presetClass="emph" presetSubtype="0" fill="hold" nodeType="withEffect">
                                  <p:stCondLst>
                                    <p:cond delay="0"/>
                                  </p:stCondLst>
                                  <p:childTnLst>
                                    <p:animRot by="21600000">
                                      <p:cBhvr>
                                        <p:cTn id="66" dur="2000" fill="hold"/>
                                        <p:tgtEl>
                                          <p:spTgt spid="3">
                                            <p:txEl>
                                              <p:pRg st="5" end="5"/>
                                            </p:txEl>
                                          </p:spTgt>
                                        </p:tgtEl>
                                        <p:attrNameLst>
                                          <p:attrName>r</p:attrName>
                                        </p:attrNameLst>
                                      </p:cBhvr>
                                    </p:animRot>
                                  </p:childTnLst>
                                </p:cTn>
                              </p:par>
                              <p:par>
                                <p:cTn id="67" presetID="8" presetClass="emph" presetSubtype="0" fill="hold" nodeType="withEffect">
                                  <p:stCondLst>
                                    <p:cond delay="0"/>
                                  </p:stCondLst>
                                  <p:childTnLst>
                                    <p:animRot by="21600000">
                                      <p:cBhvr>
                                        <p:cTn id="68" dur="2000" fill="hold"/>
                                        <p:tgtEl>
                                          <p:spTgt spid="3">
                                            <p:txEl>
                                              <p:pRg st="6" end="6"/>
                                            </p:txEl>
                                          </p:spTgt>
                                        </p:tgtEl>
                                        <p:attrNameLst>
                                          <p:attrName>r</p:attrName>
                                        </p:attrNameLst>
                                      </p:cBhvr>
                                    </p:animRot>
                                  </p:childTnLst>
                                </p:cTn>
                              </p:par>
                              <p:par>
                                <p:cTn id="69" presetID="8" presetClass="emph" presetSubtype="0" fill="hold" nodeType="withEffect">
                                  <p:stCondLst>
                                    <p:cond delay="0"/>
                                  </p:stCondLst>
                                  <p:childTnLst>
                                    <p:animRot by="21600000">
                                      <p:cBhvr>
                                        <p:cTn id="70" dur="2000" fill="hold"/>
                                        <p:tgtEl>
                                          <p:spTgt spid="3">
                                            <p:txEl>
                                              <p:pRg st="7" end="7"/>
                                            </p:txEl>
                                          </p:spTgt>
                                        </p:tgtEl>
                                        <p:attrNameLst>
                                          <p:attrName>r</p:attrName>
                                        </p:attrNameLst>
                                      </p:cBhvr>
                                    </p:animRot>
                                  </p:childTnLst>
                                </p:cTn>
                              </p:par>
                              <p:par>
                                <p:cTn id="71" presetID="8" presetClass="emph" presetSubtype="0" fill="hold" nodeType="withEffect">
                                  <p:stCondLst>
                                    <p:cond delay="0"/>
                                  </p:stCondLst>
                                  <p:childTnLst>
                                    <p:animRot by="21600000">
                                      <p:cBhvr>
                                        <p:cTn id="72" dur="2000" fill="hold"/>
                                        <p:tgtEl>
                                          <p:spTgt spid="3">
                                            <p:txEl>
                                              <p:pRg st="8" end="8"/>
                                            </p:txEl>
                                          </p:spTgt>
                                        </p:tgtEl>
                                        <p:attrNameLst>
                                          <p:attrName>r</p:attrName>
                                        </p:attrNameLst>
                                      </p:cBhvr>
                                    </p:animRot>
                                  </p:childTnLst>
                                </p:cTn>
                              </p:par>
                              <p:par>
                                <p:cTn id="73" presetID="8" presetClass="emph" presetSubtype="0" fill="hold" nodeType="withEffect">
                                  <p:stCondLst>
                                    <p:cond delay="0"/>
                                  </p:stCondLst>
                                  <p:childTnLst>
                                    <p:animRot by="21600000">
                                      <p:cBhvr>
                                        <p:cTn id="74" dur="2000" fill="hold"/>
                                        <p:tgtEl>
                                          <p:spTgt spid="3">
                                            <p:txEl>
                                              <p:pRg st="9" end="9"/>
                                            </p:txEl>
                                          </p:spTgt>
                                        </p:tgtEl>
                                        <p:attrNameLst>
                                          <p:attrName>r</p:attrName>
                                        </p:attrNameLst>
                                      </p:cBhvr>
                                    </p:animRot>
                                  </p:childTnLst>
                                </p:cTn>
                              </p:par>
                              <p:par>
                                <p:cTn id="75" presetID="8" presetClass="emph" presetSubtype="0" fill="hold" nodeType="withEffect">
                                  <p:stCondLst>
                                    <p:cond delay="0"/>
                                  </p:stCondLst>
                                  <p:childTnLst>
                                    <p:animRot by="21600000">
                                      <p:cBhvr>
                                        <p:cTn id="76" dur="2000" fill="hold"/>
                                        <p:tgtEl>
                                          <p:spTgt spid="3">
                                            <p:txEl>
                                              <p:pRg st="10" end="10"/>
                                            </p:txEl>
                                          </p:spTgt>
                                        </p:tgtEl>
                                        <p:attrNameLst>
                                          <p:attrName>r</p:attrName>
                                        </p:attrNameLst>
                                      </p:cBhvr>
                                    </p:animRot>
                                  </p:childTnLst>
                                </p:cTn>
                              </p:par>
                              <p:par>
                                <p:cTn id="77" presetID="8" presetClass="emph" presetSubtype="0" fill="hold" nodeType="withEffect">
                                  <p:stCondLst>
                                    <p:cond delay="0"/>
                                  </p:stCondLst>
                                  <p:childTnLst>
                                    <p:animRot by="21600000">
                                      <p:cBhvr>
                                        <p:cTn id="78" dur="2000" fill="hold"/>
                                        <p:tgtEl>
                                          <p:spTgt spid="3">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Types of families</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solidFill>
                  <a:srgbClr val="FFFF00"/>
                </a:solidFill>
              </a:rPr>
              <a:t>Nuclear</a:t>
            </a:r>
            <a:r>
              <a:rPr lang="en-US" dirty="0" smtClean="0"/>
              <a:t>- traditional family</a:t>
            </a:r>
          </a:p>
          <a:p>
            <a:r>
              <a:rPr lang="en-US" dirty="0" smtClean="0">
                <a:solidFill>
                  <a:srgbClr val="FFFF00"/>
                </a:solidFill>
              </a:rPr>
              <a:t>Blended</a:t>
            </a:r>
            <a:r>
              <a:rPr lang="en-US" dirty="0" smtClean="0"/>
              <a:t>-biological parent, a step and children from either family</a:t>
            </a:r>
          </a:p>
          <a:p>
            <a:r>
              <a:rPr lang="en-US" dirty="0" smtClean="0">
                <a:solidFill>
                  <a:srgbClr val="FFFF00"/>
                </a:solidFill>
              </a:rPr>
              <a:t>Single parent- </a:t>
            </a:r>
            <a:r>
              <a:rPr lang="en-US" dirty="0" smtClean="0"/>
              <a:t>one parent and the children</a:t>
            </a:r>
          </a:p>
          <a:p>
            <a:r>
              <a:rPr lang="en-US" dirty="0" smtClean="0">
                <a:solidFill>
                  <a:srgbClr val="FFFF00"/>
                </a:solidFill>
              </a:rPr>
              <a:t>Extended family- </a:t>
            </a:r>
            <a:r>
              <a:rPr lang="en-US" dirty="0" smtClean="0"/>
              <a:t>living with relatives</a:t>
            </a:r>
          </a:p>
          <a:p>
            <a:r>
              <a:rPr lang="en-US" dirty="0" smtClean="0">
                <a:solidFill>
                  <a:srgbClr val="FFFF00"/>
                </a:solidFill>
              </a:rPr>
              <a:t>Others</a:t>
            </a:r>
            <a:r>
              <a:rPr lang="en-US" dirty="0" smtClean="0"/>
              <a:t>:  adoptive, foster, gay/lesbian, boy/girlfriend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heel(4)">
                                      <p:cBhvr>
                                        <p:cTn id="2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 </a:t>
            </a:r>
            <a:r>
              <a:rPr lang="en-US" dirty="0" smtClean="0">
                <a:solidFill>
                  <a:schemeClr val="tx1"/>
                </a:solidFill>
              </a:rPr>
              <a:t>Relationships Without The 3 Components</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solidFill>
                  <a:srgbClr val="FFFF00"/>
                </a:solidFill>
              </a:rPr>
              <a:t>Non Love </a:t>
            </a:r>
            <a:r>
              <a:rPr lang="en-US" dirty="0" smtClean="0"/>
              <a:t>(No components)- an acquaintance</a:t>
            </a:r>
          </a:p>
          <a:p>
            <a:r>
              <a:rPr lang="en-US" dirty="0" smtClean="0">
                <a:solidFill>
                  <a:srgbClr val="FFFF00"/>
                </a:solidFill>
              </a:rPr>
              <a:t>Romantic Love </a:t>
            </a:r>
            <a:r>
              <a:rPr lang="en-US" dirty="0" smtClean="0"/>
              <a:t>(Passion &amp; Intimacy) – a couple feels close and physically attracted to one another</a:t>
            </a:r>
          </a:p>
          <a:p>
            <a:r>
              <a:rPr lang="en-US" dirty="0" smtClean="0">
                <a:solidFill>
                  <a:srgbClr val="FFFF00"/>
                </a:solidFill>
              </a:rPr>
              <a:t>Dependant Love </a:t>
            </a:r>
            <a:r>
              <a:rPr lang="en-US" dirty="0" smtClean="0"/>
              <a:t>(Intimacy)- closeness but no control over commitment</a:t>
            </a:r>
          </a:p>
          <a:p>
            <a:r>
              <a:rPr lang="en-US" dirty="0" smtClean="0">
                <a:solidFill>
                  <a:srgbClr val="FFFF00"/>
                </a:solidFill>
              </a:rPr>
              <a:t>Empty Love </a:t>
            </a:r>
            <a:r>
              <a:rPr lang="en-US" dirty="0" smtClean="0"/>
              <a:t>(Commitment)- maintains a relationship but no shared feelings of closeness or attraction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types cont…</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FC000"/>
                </a:solidFill>
              </a:rPr>
              <a:t>Fantasy Love </a:t>
            </a:r>
            <a:r>
              <a:rPr lang="en-US" dirty="0" smtClean="0"/>
              <a:t>(Passion &amp; Commitment)- physical attraction and commitment, but no intimacy</a:t>
            </a:r>
          </a:p>
          <a:p>
            <a:r>
              <a:rPr lang="en-US" dirty="0" smtClean="0">
                <a:solidFill>
                  <a:srgbClr val="FFC000"/>
                </a:solidFill>
              </a:rPr>
              <a:t>Infatuation</a:t>
            </a:r>
            <a:r>
              <a:rPr lang="en-US" dirty="0" smtClean="0"/>
              <a:t> (Passion)- physical attraction without commitment</a:t>
            </a:r>
          </a:p>
          <a:p>
            <a:r>
              <a:rPr lang="en-US" dirty="0" smtClean="0">
                <a:solidFill>
                  <a:srgbClr val="FFC000"/>
                </a:solidFill>
              </a:rPr>
              <a:t>Friendship</a:t>
            </a:r>
            <a:r>
              <a:rPr lang="en-US" dirty="0" smtClean="0">
                <a:solidFill>
                  <a:srgbClr val="00B050"/>
                </a:solidFill>
              </a:rPr>
              <a:t> </a:t>
            </a:r>
            <a:r>
              <a:rPr lang="en-US" dirty="0" smtClean="0"/>
              <a:t>(Commitment &amp; Intimacy) – people who have an emotional bond and wish to maintain it</a:t>
            </a:r>
          </a:p>
          <a:p>
            <a:r>
              <a:rPr lang="en-US" dirty="0" smtClean="0">
                <a:solidFill>
                  <a:srgbClr val="FFC000"/>
                </a:solidFill>
              </a:rPr>
              <a:t>Real Love </a:t>
            </a:r>
            <a:r>
              <a:rPr lang="en-US" dirty="0" smtClean="0"/>
              <a:t>(Commitment, Passion &amp; Intimacy)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heel(4)">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mph" presetSubtype="0" fill="hold" nodeType="clickEffect">
                                  <p:stCondLst>
                                    <p:cond delay="0"/>
                                  </p:stCondLst>
                                  <p:childTnLst>
                                    <p:animRot by="21600000">
                                      <p:cBhvr>
                                        <p:cTn id="28"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Infatuation or love???</a:t>
            </a:r>
            <a:endParaRPr lang="en-US" dirty="0">
              <a:solidFill>
                <a:schemeClr val="tx1"/>
              </a:solidFill>
            </a:endParaRPr>
          </a:p>
        </p:txBody>
      </p:sp>
      <p:sp>
        <p:nvSpPr>
          <p:cNvPr id="3" name="Content Placeholder 2"/>
          <p:cNvSpPr>
            <a:spLocks noGrp="1"/>
          </p:cNvSpPr>
          <p:nvPr>
            <p:ph idx="1"/>
          </p:nvPr>
        </p:nvSpPr>
        <p:spPr/>
        <p:txBody>
          <a:bodyPr>
            <a:normAutofit fontScale="85000" lnSpcReduction="10000"/>
          </a:bodyPr>
          <a:lstStyle/>
          <a:p>
            <a:r>
              <a:rPr lang="en-US" dirty="0" smtClean="0"/>
              <a:t>Write “</a:t>
            </a:r>
            <a:r>
              <a:rPr lang="en-US" dirty="0" smtClean="0">
                <a:solidFill>
                  <a:srgbClr val="FFFF00"/>
                </a:solidFill>
              </a:rPr>
              <a:t>Love</a:t>
            </a:r>
            <a:r>
              <a:rPr lang="en-US" dirty="0" smtClean="0"/>
              <a:t>” on the far top right</a:t>
            </a:r>
          </a:p>
          <a:p>
            <a:r>
              <a:rPr lang="en-US" dirty="0" smtClean="0"/>
              <a:t>Write “</a:t>
            </a:r>
            <a:r>
              <a:rPr lang="en-US" dirty="0" smtClean="0">
                <a:solidFill>
                  <a:srgbClr val="FFFF00"/>
                </a:solidFill>
              </a:rPr>
              <a:t>Infatuation</a:t>
            </a:r>
            <a:r>
              <a:rPr lang="en-US" dirty="0" smtClean="0"/>
              <a:t>” on the far top left</a:t>
            </a:r>
          </a:p>
          <a:p>
            <a:r>
              <a:rPr lang="en-US" dirty="0" smtClean="0"/>
              <a:t>Divide the center section into three columns</a:t>
            </a:r>
          </a:p>
          <a:p>
            <a:r>
              <a:rPr lang="en-US" dirty="0" smtClean="0"/>
              <a:t>In space one list all the ways that infatuation and love are the same, you have 5 mins.</a:t>
            </a:r>
          </a:p>
          <a:p>
            <a:r>
              <a:rPr lang="en-US" dirty="0" smtClean="0"/>
              <a:t>In space two list all the ways that they are different, you have 5 min.</a:t>
            </a:r>
          </a:p>
          <a:p>
            <a:r>
              <a:rPr lang="en-US" dirty="0" smtClean="0"/>
              <a:t>In space three note the top two similarities and differences that you feel are the most important for someone to understand the two concepts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Do you now know the difference?</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Object of affection is likely  to be a suitable person who meet the core issues of the individual.</a:t>
            </a:r>
          </a:p>
          <a:p>
            <a:r>
              <a:rPr lang="en-US" dirty="0" smtClean="0"/>
              <a:t>Feelings of guilt, insecurity, and frustration are frequent.</a:t>
            </a:r>
          </a:p>
          <a:p>
            <a:r>
              <a:rPr lang="en-US" dirty="0" smtClean="0"/>
              <a:t>Broadly involves the whole personality.</a:t>
            </a:r>
          </a:p>
          <a:p>
            <a:r>
              <a:rPr lang="en-US" dirty="0" smtClean="0"/>
              <a:t>Can occur soon after a previous relationship is over</a:t>
            </a:r>
          </a:p>
          <a:p>
            <a:r>
              <a:rPr lang="en-US" dirty="0" smtClean="0"/>
              <a:t>Little change in the relationship over time.</a:t>
            </a:r>
          </a:p>
          <a:p>
            <a:r>
              <a:rPr lang="en-US" dirty="0" smtClean="0"/>
              <a:t>Joy is in many common interests and in each other.</a:t>
            </a:r>
          </a:p>
          <a:p>
            <a:r>
              <a:rPr lang="en-US" dirty="0" smtClean="0"/>
              <a:t>Tends to be self-centered and restricted.</a:t>
            </a:r>
          </a:p>
          <a:p>
            <a:r>
              <a:rPr lang="en-US" dirty="0" smtClean="0"/>
              <a:t>Is often the term used to refer to current attachment.</a:t>
            </a:r>
          </a:p>
          <a:p>
            <a:r>
              <a:rPr lang="en-US" dirty="0" smtClean="0"/>
              <a:t>Physical attraction is often the only factor in the relationship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491</TotalTime>
  <Words>2082</Words>
  <Application>Microsoft Office PowerPoint</Application>
  <PresentationFormat>On-screen Show (4:3)</PresentationFormat>
  <Paragraphs>245</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Verve</vt:lpstr>
      <vt:lpstr>Healthy Relationships</vt:lpstr>
      <vt:lpstr>PowerPoint Presentation</vt:lpstr>
      <vt:lpstr>Develop a definition that best fits the word and meaning for you.</vt:lpstr>
      <vt:lpstr>Characteristics of a Successful Marriage/Relationship</vt:lpstr>
      <vt:lpstr>Types of families</vt:lpstr>
      <vt:lpstr> Relationships Without The 3 Components</vt:lpstr>
      <vt:lpstr>Relationship types cont…</vt:lpstr>
      <vt:lpstr>Infatuation or love???</vt:lpstr>
      <vt:lpstr>Do you now know the difference? </vt:lpstr>
      <vt:lpstr>Cont..</vt:lpstr>
      <vt:lpstr>PowerPoint Presentation</vt:lpstr>
      <vt:lpstr>Abusive Relationships</vt:lpstr>
      <vt:lpstr>Warning Signs</vt:lpstr>
      <vt:lpstr>Cont….</vt:lpstr>
      <vt:lpstr>And there’s more…..</vt:lpstr>
      <vt:lpstr>True or False????</vt:lpstr>
      <vt:lpstr>T or F</vt:lpstr>
      <vt:lpstr>Social Norms Quiz</vt:lpstr>
      <vt:lpstr>PowerPoint Presentation</vt:lpstr>
      <vt:lpstr>Dating Violence what are the facts? </vt:lpstr>
      <vt:lpstr>PowerPoint Presentation</vt:lpstr>
      <vt:lpstr>PowerPoint Presentation</vt:lpstr>
      <vt:lpstr>PowerPoint Presentation</vt:lpstr>
      <vt:lpstr>PowerPoint Presentation</vt:lpstr>
      <vt:lpstr>Sexual Abuse</vt:lpstr>
      <vt:lpstr>Myth or Fact</vt:lpstr>
      <vt:lpstr>PowerPoint Presentation</vt:lpstr>
      <vt:lpstr>Things You Can Do To Avoid Date Rape</vt:lpstr>
      <vt:lpstr>What to do if someone tries to force sexual activity on you</vt:lpstr>
      <vt:lpstr>Sexual Assault and Abuse Information</vt:lpstr>
      <vt:lpstr>Wisconsin Facts</vt:lpstr>
      <vt:lpstr>Teens and the Law Pre/Post test</vt:lpstr>
      <vt:lpstr>Cont.….</vt:lpstr>
      <vt:lpstr>Sex offender registry</vt:lpstr>
      <vt:lpstr>What is a sex crime?</vt:lpstr>
      <vt:lpstr>PowerPoint Presentation</vt:lpstr>
      <vt:lpstr>Video</vt:lpstr>
    </vt:vector>
  </TitlesOfParts>
  <Company>Milwaukee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Relationships</dc:title>
  <dc:creator>toninatl</dc:creator>
  <cp:lastModifiedBy>Windows User</cp:lastModifiedBy>
  <cp:revision>33</cp:revision>
  <dcterms:created xsi:type="dcterms:W3CDTF">2012-11-08T17:34:15Z</dcterms:created>
  <dcterms:modified xsi:type="dcterms:W3CDTF">2015-04-28T14:00:20Z</dcterms:modified>
</cp:coreProperties>
</file>