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1" r:id="rId3"/>
    <p:sldId id="262" r:id="rId4"/>
    <p:sldId id="263" r:id="rId5"/>
    <p:sldId id="266" r:id="rId6"/>
    <p:sldId id="265" r:id="rId7"/>
    <p:sldId id="267" r:id="rId8"/>
    <p:sldId id="256" r:id="rId9"/>
    <p:sldId id="257" r:id="rId10"/>
    <p:sldId id="259" r:id="rId11"/>
    <p:sldId id="260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>
        <p:scale>
          <a:sx n="77" d="100"/>
          <a:sy n="77" d="100"/>
        </p:scale>
        <p:origin x="-11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DA7185-6B96-4222-9D68-25411996EB8A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477737-AFFC-482B-8E51-2F84B1D99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7185-6B96-4222-9D68-25411996EB8A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7737-AFFC-482B-8E51-2F84B1D99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3DA7185-6B96-4222-9D68-25411996EB8A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477737-AFFC-482B-8E51-2F84B1D99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7185-6B96-4222-9D68-25411996EB8A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7737-AFFC-482B-8E51-2F84B1D99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DA7185-6B96-4222-9D68-25411996EB8A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1477737-AFFC-482B-8E51-2F84B1D99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7185-6B96-4222-9D68-25411996EB8A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7737-AFFC-482B-8E51-2F84B1D99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7185-6B96-4222-9D68-25411996EB8A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7737-AFFC-482B-8E51-2F84B1D99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7185-6B96-4222-9D68-25411996EB8A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7737-AFFC-482B-8E51-2F84B1D99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DA7185-6B96-4222-9D68-25411996EB8A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7737-AFFC-482B-8E51-2F84B1D99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7185-6B96-4222-9D68-25411996EB8A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7737-AFFC-482B-8E51-2F84B1D99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A7185-6B96-4222-9D68-25411996EB8A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77737-AFFC-482B-8E51-2F84B1D99D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3DA7185-6B96-4222-9D68-25411996EB8A}" type="datetimeFigureOut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477737-AFFC-482B-8E51-2F84B1D99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HGD Survey Instructions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Go to:  wellnessandpreventionoffice.org</a:t>
            </a:r>
          </a:p>
          <a:p>
            <a:r>
              <a:rPr lang="en-US" sz="2800" dirty="0" smtClean="0"/>
              <a:t>Click on program surveys in the upper right and click yes</a:t>
            </a:r>
          </a:p>
          <a:p>
            <a:r>
              <a:rPr lang="en-US" sz="2800" dirty="0" smtClean="0"/>
              <a:t>Find Reagan in the third dropdown box (site number is 007), then click I’m a student</a:t>
            </a:r>
          </a:p>
          <a:p>
            <a:r>
              <a:rPr lang="en-US" sz="2800" dirty="0" smtClean="0"/>
              <a:t>Click on pre-survey</a:t>
            </a:r>
          </a:p>
          <a:p>
            <a:r>
              <a:rPr lang="en-US" sz="2800" dirty="0" smtClean="0"/>
              <a:t>Click on Human Growth and Development</a:t>
            </a:r>
          </a:p>
          <a:p>
            <a:r>
              <a:rPr lang="en-US" sz="2800" dirty="0" smtClean="0"/>
              <a:t>Start the survey:  site number is 007</a:t>
            </a:r>
          </a:p>
          <a:p>
            <a:pPr>
              <a:buNone/>
            </a:pPr>
            <a:r>
              <a:rPr lang="en-US" sz="2800" dirty="0" smtClean="0"/>
              <a:t>				Teacher is Toninato</a:t>
            </a:r>
          </a:p>
          <a:p>
            <a:pPr>
              <a:buNone/>
            </a:pPr>
            <a:r>
              <a:rPr lang="en-US" sz="2800" dirty="0" smtClean="0"/>
              <a:t>	                                 Curriculum is MPS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162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Female Reproduction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</a:rPr>
              <a:t>TO GET THE EGG FERTILIZED AND CARRY THE BABY</a:t>
            </a:r>
          </a:p>
          <a:p>
            <a:pPr algn="ctr">
              <a:buNone/>
            </a:pPr>
            <a:endParaRPr lang="en-US" sz="35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/>
              <a:t>Eggs are stored in the ovary</a:t>
            </a:r>
          </a:p>
          <a:p>
            <a:r>
              <a:rPr lang="en-US" dirty="0" smtClean="0"/>
              <a:t>Once a woman begins puberty, once a month an egg matures.  During ovulation an egg is released and travels through the fallopian tube</a:t>
            </a:r>
          </a:p>
          <a:p>
            <a:r>
              <a:rPr lang="en-US" dirty="0" smtClean="0"/>
              <a:t>After 5 days in the fallopian tube the egg enters the uterus</a:t>
            </a:r>
          </a:p>
          <a:p>
            <a:r>
              <a:rPr lang="en-US" dirty="0" smtClean="0"/>
              <a:t>If the egg is fertilized it stays in the uterus, if it is not it leaves the uterus through the cervix</a:t>
            </a:r>
          </a:p>
          <a:p>
            <a:r>
              <a:rPr lang="en-US" dirty="0" smtClean="0"/>
              <a:t>The egg exits the body through the vagina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Twins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Fraternal twins-  </a:t>
            </a:r>
          </a:p>
          <a:p>
            <a:pPr>
              <a:buNone/>
            </a:pPr>
            <a:r>
              <a:rPr lang="en-US" sz="3600" dirty="0" smtClean="0"/>
              <a:t>two separate eggs, </a:t>
            </a:r>
          </a:p>
          <a:p>
            <a:pPr>
              <a:buNone/>
            </a:pPr>
            <a:r>
              <a:rPr lang="en-US" sz="3600" dirty="0" smtClean="0"/>
              <a:t>the twins have </a:t>
            </a:r>
          </a:p>
          <a:p>
            <a:pPr>
              <a:buNone/>
            </a:pPr>
            <a:r>
              <a:rPr lang="en-US" sz="3600" dirty="0" smtClean="0"/>
              <a:t>separate DNA</a:t>
            </a:r>
          </a:p>
          <a:p>
            <a:endParaRPr lang="en-US" dirty="0"/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Biological twins-  </a:t>
            </a:r>
            <a:r>
              <a:rPr lang="en-US" sz="3600" dirty="0" smtClean="0"/>
              <a:t>one sperm fertilizes one egg, and the egg splits in two, two separate people with the same DNA</a:t>
            </a:r>
            <a:endParaRPr lang="en-US" sz="3600" dirty="0"/>
          </a:p>
        </p:txBody>
      </p:sp>
      <p:pic>
        <p:nvPicPr>
          <p:cNvPr id="4" name="Picture 3" descr="twi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93589"/>
            <a:ext cx="2647950" cy="3578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Menstrual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female has a unique cycle</a:t>
            </a:r>
          </a:p>
          <a:p>
            <a:r>
              <a:rPr lang="en-US" dirty="0" smtClean="0"/>
              <a:t>It also takes a few years from puberty for the cycle to regulate</a:t>
            </a:r>
          </a:p>
          <a:p>
            <a:r>
              <a:rPr lang="en-US" dirty="0" smtClean="0"/>
              <a:t>Pregnancy, intense exercise and low body fat levels can disrupt the cycle</a:t>
            </a:r>
            <a:endParaRPr lang="en-US" dirty="0"/>
          </a:p>
        </p:txBody>
      </p:sp>
      <p:pic>
        <p:nvPicPr>
          <p:cNvPr id="4" name="Picture 3" descr="cyc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810000"/>
            <a:ext cx="382905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Days 1-4 </a:t>
            </a:r>
            <a:r>
              <a:rPr lang="en-US" dirty="0" smtClean="0"/>
              <a:t>menstrual flow leaves the body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Days 5-12 </a:t>
            </a:r>
            <a:r>
              <a:rPr lang="en-US" dirty="0" smtClean="0"/>
              <a:t>estrogen causes the lining of the uterus to thicken and ova in the follicles to mature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Days 13-14 </a:t>
            </a:r>
            <a:r>
              <a:rPr lang="en-US" dirty="0" smtClean="0"/>
              <a:t>ovulation occurs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Days 15-20 </a:t>
            </a:r>
            <a:r>
              <a:rPr lang="en-US" dirty="0" smtClean="0"/>
              <a:t>egg travels through the fallopian tubes.  This is the most likely place for the egg to be fertilized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Days 21-28 </a:t>
            </a:r>
            <a:r>
              <a:rPr lang="en-US" dirty="0" smtClean="0"/>
              <a:t>the egg sits in the uterus.  If the egg is not fertilized menstruation begins again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days are you most likely to get pregnant?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Days 9-16</a:t>
            </a:r>
          </a:p>
          <a:p>
            <a:r>
              <a:rPr lang="en-US" dirty="0" smtClean="0"/>
              <a:t>Sperm can live up to </a:t>
            </a:r>
            <a:r>
              <a:rPr lang="en-US" dirty="0" smtClean="0">
                <a:solidFill>
                  <a:srgbClr val="FF0000"/>
                </a:solidFill>
              </a:rPr>
              <a:t>6 days </a:t>
            </a:r>
            <a:r>
              <a:rPr lang="en-US" dirty="0" smtClean="0"/>
              <a:t>inside the female</a:t>
            </a:r>
          </a:p>
          <a:p>
            <a:r>
              <a:rPr lang="en-US" dirty="0" smtClean="0"/>
              <a:t>If the sperm enter the fallopian tubes even on day 9 they can </a:t>
            </a:r>
            <a:r>
              <a:rPr lang="en-US" dirty="0" smtClean="0">
                <a:solidFill>
                  <a:srgbClr val="FF0000"/>
                </a:solidFill>
              </a:rPr>
              <a:t>still</a:t>
            </a:r>
            <a:r>
              <a:rPr lang="en-US" dirty="0" smtClean="0"/>
              <a:t> fertilize the egg on day 14 when it is released</a:t>
            </a:r>
            <a:endParaRPr lang="en-US" dirty="0"/>
          </a:p>
        </p:txBody>
      </p:sp>
      <p:pic>
        <p:nvPicPr>
          <p:cNvPr id="4" name="Picture 3" descr="eggspe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4114800"/>
            <a:ext cx="238125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who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the words into three columns</a:t>
            </a:r>
          </a:p>
          <a:p>
            <a:r>
              <a:rPr lang="en-US" dirty="0" smtClean="0"/>
              <a:t>Female anatomy</a:t>
            </a:r>
          </a:p>
          <a:p>
            <a:r>
              <a:rPr lang="en-US" dirty="0" smtClean="0"/>
              <a:t>Male anatomy</a:t>
            </a:r>
          </a:p>
          <a:p>
            <a:r>
              <a:rPr lang="en-US" dirty="0" smtClean="0"/>
              <a:t>Both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Who's who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PENIS -</a:t>
            </a:r>
          </a:p>
          <a:p>
            <a:r>
              <a:rPr lang="en-US" dirty="0" smtClean="0"/>
              <a:t>URETHRA – </a:t>
            </a:r>
          </a:p>
          <a:p>
            <a:r>
              <a:rPr lang="en-US" dirty="0" smtClean="0"/>
              <a:t>OVARY –</a:t>
            </a:r>
          </a:p>
          <a:p>
            <a:r>
              <a:rPr lang="en-US" dirty="0" smtClean="0"/>
              <a:t>FORESKIN –</a:t>
            </a:r>
          </a:p>
          <a:p>
            <a:r>
              <a:rPr lang="en-US" dirty="0" smtClean="0"/>
              <a:t>FALLOPIAN TUBE –  </a:t>
            </a:r>
          </a:p>
          <a:p>
            <a:r>
              <a:rPr lang="en-US" dirty="0" smtClean="0"/>
              <a:t>UTERUS – </a:t>
            </a:r>
          </a:p>
          <a:p>
            <a:r>
              <a:rPr lang="en-US" dirty="0" smtClean="0"/>
              <a:t>BLADDER –</a:t>
            </a:r>
          </a:p>
          <a:p>
            <a:r>
              <a:rPr lang="en-US" dirty="0" smtClean="0"/>
              <a:t>PUBIC BONE –</a:t>
            </a:r>
          </a:p>
          <a:p>
            <a:r>
              <a:rPr lang="en-US" dirty="0" smtClean="0"/>
              <a:t>TESTICLE – </a:t>
            </a:r>
          </a:p>
          <a:p>
            <a:r>
              <a:rPr lang="en-US" dirty="0" smtClean="0"/>
              <a:t>CERVIX – </a:t>
            </a:r>
          </a:p>
          <a:p>
            <a:r>
              <a:rPr lang="en-US" dirty="0" smtClean="0"/>
              <a:t>SCROTUM – </a:t>
            </a:r>
          </a:p>
          <a:p>
            <a:r>
              <a:rPr lang="en-US" dirty="0" smtClean="0"/>
              <a:t>PROSTATE GLAND –</a:t>
            </a:r>
          </a:p>
          <a:p>
            <a:r>
              <a:rPr lang="en-US" dirty="0" smtClean="0"/>
              <a:t>VAGINA – </a:t>
            </a:r>
          </a:p>
          <a:p>
            <a:r>
              <a:rPr lang="en-US" dirty="0" smtClean="0"/>
              <a:t>EPIDIDYMUS -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MALE</a:t>
            </a:r>
          </a:p>
          <a:p>
            <a:r>
              <a:rPr lang="en-US" dirty="0" smtClean="0"/>
              <a:t>BOTH</a:t>
            </a:r>
          </a:p>
          <a:p>
            <a:r>
              <a:rPr lang="en-US" dirty="0" smtClean="0"/>
              <a:t>FEMALE</a:t>
            </a:r>
          </a:p>
          <a:p>
            <a:r>
              <a:rPr lang="en-US" dirty="0" smtClean="0"/>
              <a:t>MALE</a:t>
            </a:r>
          </a:p>
          <a:p>
            <a:r>
              <a:rPr lang="en-US" dirty="0" smtClean="0"/>
              <a:t>FEMALE </a:t>
            </a:r>
          </a:p>
          <a:p>
            <a:r>
              <a:rPr lang="en-US" dirty="0" smtClean="0"/>
              <a:t>FEMALE</a:t>
            </a:r>
          </a:p>
          <a:p>
            <a:r>
              <a:rPr lang="en-US" dirty="0" smtClean="0"/>
              <a:t>BOTH</a:t>
            </a:r>
          </a:p>
          <a:p>
            <a:r>
              <a:rPr lang="en-US" dirty="0" smtClean="0"/>
              <a:t>BOTH</a:t>
            </a:r>
          </a:p>
          <a:p>
            <a:r>
              <a:rPr lang="en-US" dirty="0" smtClean="0"/>
              <a:t>MALE</a:t>
            </a:r>
          </a:p>
          <a:p>
            <a:r>
              <a:rPr lang="en-US" dirty="0" smtClean="0"/>
              <a:t>FEMALE</a:t>
            </a:r>
          </a:p>
          <a:p>
            <a:r>
              <a:rPr lang="en-US" dirty="0" smtClean="0"/>
              <a:t>MALE</a:t>
            </a:r>
          </a:p>
          <a:p>
            <a:r>
              <a:rPr lang="en-US" dirty="0" smtClean="0"/>
              <a:t>MALE</a:t>
            </a:r>
          </a:p>
          <a:p>
            <a:r>
              <a:rPr lang="en-US" dirty="0" smtClean="0"/>
              <a:t>FEMALE</a:t>
            </a:r>
          </a:p>
          <a:p>
            <a:r>
              <a:rPr lang="en-US" dirty="0" smtClean="0"/>
              <a:t>MALE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ANUS –</a:t>
            </a:r>
          </a:p>
          <a:p>
            <a:r>
              <a:rPr lang="en-US" dirty="0" smtClean="0"/>
              <a:t>LABIA – </a:t>
            </a:r>
          </a:p>
          <a:p>
            <a:r>
              <a:rPr lang="en-US" dirty="0" smtClean="0"/>
              <a:t>BREAST – </a:t>
            </a:r>
          </a:p>
          <a:p>
            <a:r>
              <a:rPr lang="en-US" dirty="0" smtClean="0"/>
              <a:t>ENDOMETRIUM – </a:t>
            </a:r>
          </a:p>
          <a:p>
            <a:r>
              <a:rPr lang="en-US" dirty="0" smtClean="0"/>
              <a:t>SEMINAL VESICLE– </a:t>
            </a:r>
          </a:p>
          <a:p>
            <a:r>
              <a:rPr lang="en-US" dirty="0" smtClean="0"/>
              <a:t>VAS DEFERENS – </a:t>
            </a:r>
          </a:p>
          <a:p>
            <a:r>
              <a:rPr lang="en-US" dirty="0" smtClean="0"/>
              <a:t>COWPER’S GLAND-</a:t>
            </a:r>
          </a:p>
          <a:p>
            <a:r>
              <a:rPr lang="en-US" dirty="0" smtClean="0"/>
              <a:t>RECTUM -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</a:t>
            </a:r>
          </a:p>
          <a:p>
            <a:r>
              <a:rPr lang="en-US" dirty="0" smtClean="0"/>
              <a:t>FEMALE</a:t>
            </a:r>
          </a:p>
          <a:p>
            <a:r>
              <a:rPr lang="en-US" dirty="0" smtClean="0"/>
              <a:t>FEMALE</a:t>
            </a:r>
          </a:p>
          <a:p>
            <a:r>
              <a:rPr lang="en-US" dirty="0" smtClean="0"/>
              <a:t>FEMALE</a:t>
            </a:r>
          </a:p>
          <a:p>
            <a:r>
              <a:rPr lang="en-US" dirty="0" smtClean="0"/>
              <a:t>MALE</a:t>
            </a:r>
          </a:p>
          <a:p>
            <a:r>
              <a:rPr lang="en-US" dirty="0" smtClean="0"/>
              <a:t>MALE</a:t>
            </a:r>
          </a:p>
          <a:p>
            <a:r>
              <a:rPr lang="en-US" dirty="0" smtClean="0"/>
              <a:t>MALE</a:t>
            </a:r>
          </a:p>
          <a:p>
            <a:r>
              <a:rPr lang="en-US" dirty="0" smtClean="0"/>
              <a:t>BOTH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Reproduction and childbirth</a:t>
            </a:r>
            <a:br>
              <a:rPr lang="en-US" dirty="0" smtClean="0"/>
            </a:br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Asexual reproduction means there is only one parent  T or F</a:t>
            </a:r>
          </a:p>
          <a:p>
            <a:pPr marL="514350" indent="-514350">
              <a:buAutoNum type="arabicPeriod"/>
            </a:pPr>
            <a:r>
              <a:rPr lang="en-US" dirty="0" smtClean="0"/>
              <a:t>Sperm carry there DNA in the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 Protozoa  b.  Flagella  c.  Head  d.  tail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______ is the male hormone responsible for sperm to be produced?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 Flagella   b.  Testosterone   c.  Cell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 Estrogen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Sperm can live only?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 10 days  b.  20 days  c.  40 days  d.  60 days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7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71600"/>
            <a:ext cx="7696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en-US" sz="2800" dirty="0" smtClean="0"/>
              <a:t>Semen is glandular secretions and sperm together?  T or F</a:t>
            </a:r>
          </a:p>
          <a:p>
            <a:pPr marL="514350" indent="-514350">
              <a:buAutoNum type="arabicPeriod" startAt="5"/>
            </a:pPr>
            <a:endParaRPr lang="en-US" sz="2800" dirty="0"/>
          </a:p>
          <a:p>
            <a:pPr marL="514350" indent="-514350">
              <a:buAutoNum type="arabicPeriod" startAt="5"/>
            </a:pPr>
            <a:r>
              <a:rPr lang="en-US" sz="2800" dirty="0" smtClean="0"/>
              <a:t>The testes are outside of the body to keep the sperm cooler?  T or F</a:t>
            </a:r>
          </a:p>
          <a:p>
            <a:pPr marL="514350" indent="-514350">
              <a:buAutoNum type="arabicPeriod" startAt="5"/>
            </a:pPr>
            <a:endParaRPr lang="en-US" sz="2800" dirty="0"/>
          </a:p>
          <a:p>
            <a:pPr marL="514350" indent="-514350">
              <a:buAutoNum type="arabicPeriod" startAt="5"/>
            </a:pPr>
            <a:r>
              <a:rPr lang="en-US" sz="2800" dirty="0" smtClean="0"/>
              <a:t>Of all the sperm that are ejaculated, how many actually might reach the egg?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a.  1  b.  50  c.  150  d.  200 million</a:t>
            </a:r>
          </a:p>
          <a:p>
            <a:endParaRPr lang="en-US" sz="2800" dirty="0" smtClean="0"/>
          </a:p>
          <a:p>
            <a:pPr marL="514350" indent="-514350">
              <a:buAutoNum type="arabicPeriod" startAt="8"/>
            </a:pPr>
            <a:r>
              <a:rPr lang="en-US" sz="2800" dirty="0" smtClean="0"/>
              <a:t>The ovaries are like the testes in the male?</a:t>
            </a:r>
          </a:p>
          <a:p>
            <a:pPr lvl="1"/>
            <a:r>
              <a:rPr lang="en-US" sz="2800" dirty="0" smtClean="0"/>
              <a:t>T or F</a:t>
            </a:r>
          </a:p>
          <a:p>
            <a:pPr lvl="1"/>
            <a:endParaRPr lang="en-US" sz="2800" dirty="0" smtClean="0"/>
          </a:p>
          <a:p>
            <a:pPr marL="514350" indent="-514350">
              <a:buAutoNum type="arabicPeriod" startAt="8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730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Sexuality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Sexual Behaviors and Attitudes IQ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% of MPS high school students who have had sexual (vaginal) intercourse?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% of students had sexual intercourse for the first time before the age of 13?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% of students had sexual intercourse with one or more people during the last 3 months?</a:t>
            </a:r>
            <a:endParaRPr lang="en-US" dirty="0"/>
          </a:p>
        </p:txBody>
      </p:sp>
      <p:pic>
        <p:nvPicPr>
          <p:cNvPr id="4" name="Picture 3" descr="hugg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228600"/>
            <a:ext cx="2019300" cy="134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76200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10"/>
            </a:pPr>
            <a:r>
              <a:rPr lang="en-US" sz="3200" dirty="0" smtClean="0"/>
              <a:t>The female sex hormone is called?</a:t>
            </a:r>
          </a:p>
          <a:p>
            <a:pPr marL="971550" lvl="1" indent="-514350">
              <a:buAutoNum type="alphaLcPeriod"/>
            </a:pPr>
            <a:r>
              <a:rPr lang="en-US" sz="3200" dirty="0" err="1" smtClean="0"/>
              <a:t>Estrid</a:t>
            </a:r>
            <a:r>
              <a:rPr lang="en-US" sz="3200" dirty="0" smtClean="0"/>
              <a:t>  b.  Estrogen  c.  </a:t>
            </a:r>
            <a:r>
              <a:rPr lang="en-US" sz="3200" dirty="0" err="1" smtClean="0"/>
              <a:t>Dopamean</a:t>
            </a:r>
            <a:endParaRPr lang="en-US" sz="3200" dirty="0" smtClean="0"/>
          </a:p>
          <a:p>
            <a:pPr lvl="1"/>
            <a:endParaRPr lang="en-US" sz="3200" dirty="0" smtClean="0"/>
          </a:p>
          <a:p>
            <a:pPr marL="514350" indent="-514350">
              <a:buAutoNum type="arabicPeriod" startAt="10"/>
            </a:pPr>
            <a:r>
              <a:rPr lang="en-US" sz="3200" dirty="0" smtClean="0"/>
              <a:t>If sperm don’t get ejaculated what happens to them?</a:t>
            </a:r>
          </a:p>
          <a:p>
            <a:pPr marL="514350" indent="-514350">
              <a:buAutoNum type="arabicPeriod" startAt="10"/>
            </a:pPr>
            <a:r>
              <a:rPr lang="en-US" sz="3200" dirty="0" smtClean="0"/>
              <a:t>Every ____ days the lining of the uterus sheds unless the woman is pregnant?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a.  15   b.   20   c.  28   d.  35</a:t>
            </a:r>
          </a:p>
          <a:p>
            <a:r>
              <a:rPr lang="en-US" sz="3200" dirty="0" smtClean="0"/>
              <a:t>13.  The membrane of the egg prevents more than one sperm from getting in? T or F</a:t>
            </a:r>
          </a:p>
          <a:p>
            <a:endParaRPr lang="en-US" sz="3200" dirty="0" smtClean="0"/>
          </a:p>
          <a:p>
            <a:pPr marL="514350" indent="-514350">
              <a:buAutoNum type="arabicPeriod" startAt="10"/>
            </a:pPr>
            <a:endParaRPr lang="en-US" sz="3200" dirty="0" smtClean="0"/>
          </a:p>
          <a:p>
            <a:pPr marL="514350" indent="-514350">
              <a:buAutoNum type="arabicPeriod" startAt="10"/>
            </a:pPr>
            <a:endParaRPr lang="en-US" sz="3200" dirty="0" smtClean="0"/>
          </a:p>
          <a:p>
            <a:pPr marL="514350" indent="-514350">
              <a:buAutoNum type="arabicPeriod" startAt="10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957" y="1219199"/>
            <a:ext cx="7467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14"/>
            </a:pPr>
            <a:r>
              <a:rPr lang="en-US" sz="2800" dirty="0" smtClean="0"/>
              <a:t>Pregnancy lasts 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90 days   b.  150 days   c.  280 days</a:t>
            </a:r>
          </a:p>
          <a:p>
            <a:pPr marL="342900" indent="-342900">
              <a:buAutoNum type="alphaLcPeriod"/>
            </a:pPr>
            <a:endParaRPr lang="en-US" sz="2800" dirty="0"/>
          </a:p>
          <a:p>
            <a:pPr marL="342900" indent="-342900">
              <a:buAutoNum type="arabicPeriod" startAt="15"/>
            </a:pPr>
            <a:r>
              <a:rPr lang="en-US" sz="2800" dirty="0" smtClean="0"/>
              <a:t>Pregnancy is broken into</a:t>
            </a:r>
          </a:p>
          <a:p>
            <a:pPr marL="342900" indent="-342900">
              <a:buAutoNum type="alphaLcPeriod"/>
            </a:pPr>
            <a:r>
              <a:rPr lang="en-US" sz="2800" dirty="0" smtClean="0"/>
              <a:t>Two </a:t>
            </a:r>
            <a:r>
              <a:rPr lang="en-US" sz="2800" dirty="0" err="1" smtClean="0"/>
              <a:t>halfs</a:t>
            </a:r>
            <a:r>
              <a:rPr lang="en-US" sz="2800" dirty="0" smtClean="0"/>
              <a:t>   b.  Three trimesters   c.  4 quarters</a:t>
            </a:r>
          </a:p>
          <a:p>
            <a:pPr marL="342900" indent="-342900">
              <a:buAutoNum type="alphaLcPeriod"/>
            </a:pPr>
            <a:endParaRPr lang="en-US" sz="2800" dirty="0"/>
          </a:p>
          <a:p>
            <a:pPr marL="342900" indent="-342900">
              <a:buAutoNum type="arabicPeriod" startAt="16"/>
            </a:pPr>
            <a:r>
              <a:rPr lang="en-US" sz="2800" dirty="0" smtClean="0"/>
              <a:t>An embryo becomes a fetus at</a:t>
            </a:r>
          </a:p>
          <a:p>
            <a:r>
              <a:rPr lang="en-US" sz="2800" dirty="0" smtClean="0"/>
              <a:t>a.  8 </a:t>
            </a:r>
            <a:r>
              <a:rPr lang="en-US" sz="2800" dirty="0" err="1" smtClean="0"/>
              <a:t>wks</a:t>
            </a:r>
            <a:r>
              <a:rPr lang="en-US" sz="2800" dirty="0" smtClean="0"/>
              <a:t>   b.  3 months   c.  6 months   d.  conception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9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9144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2800" dirty="0" smtClean="0"/>
              <a:t>Of the students who had sexual intercourse during the last 3 months, what was the % who drank alcohol or used drugs before the last sexual intercourse?</a:t>
            </a:r>
          </a:p>
          <a:p>
            <a:pPr marL="514350" indent="-514350">
              <a:buAutoNum type="arabicPeriod" startAt="4"/>
            </a:pPr>
            <a:endParaRPr lang="en-US" sz="2800" dirty="0" smtClean="0"/>
          </a:p>
          <a:p>
            <a:pPr marL="514350" indent="-514350">
              <a:buAutoNum type="arabicPeriod" startAt="5"/>
            </a:pPr>
            <a:r>
              <a:rPr lang="en-US" sz="2800" dirty="0" smtClean="0"/>
              <a:t>Of students who had sexual intercourse during the past three months, what was the % that used a condom during the last sexual intercourse?</a:t>
            </a:r>
          </a:p>
          <a:p>
            <a:pPr marL="514350" indent="-514350">
              <a:buAutoNum type="arabicPeriod" startAt="5"/>
            </a:pPr>
            <a:endParaRPr lang="en-US" sz="2800" dirty="0" smtClean="0"/>
          </a:p>
          <a:p>
            <a:pPr marL="514350" indent="-514350">
              <a:buAutoNum type="arabicPeriod" startAt="5"/>
            </a:pPr>
            <a:r>
              <a:rPr lang="en-US" sz="2800" dirty="0" smtClean="0"/>
              <a:t>Among students who had sexual intercourse  during the last 3 months, what % used birth control pills to prevent pregnancy?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7"/>
            </a:pPr>
            <a:r>
              <a:rPr lang="en-US" sz="3200" dirty="0" smtClean="0"/>
              <a:t>What % of students has ever been taught about AIDS or HIV infection in school?</a:t>
            </a:r>
          </a:p>
          <a:p>
            <a:pPr marL="514350" indent="-514350">
              <a:buAutoNum type="arabicPeriod" startAt="7"/>
            </a:pPr>
            <a:endParaRPr lang="en-US" sz="3200" dirty="0" smtClean="0"/>
          </a:p>
          <a:p>
            <a:pPr marL="514350" indent="-514350">
              <a:buAutoNum type="arabicPeriod" startAt="7"/>
            </a:pPr>
            <a:r>
              <a:rPr lang="en-US" sz="3200" dirty="0" smtClean="0"/>
              <a:t>What % of students have ever given or received oral sex?</a:t>
            </a:r>
          </a:p>
          <a:p>
            <a:pPr marL="514350" indent="-514350">
              <a:buAutoNum type="arabicPeriod" startAt="7"/>
            </a:pPr>
            <a:endParaRPr lang="en-US" sz="3200" dirty="0" smtClean="0"/>
          </a:p>
          <a:p>
            <a:pPr marL="514350" indent="-514350">
              <a:buAutoNum type="arabicPeriod" startAt="7"/>
            </a:pPr>
            <a:r>
              <a:rPr lang="en-US" sz="3200" dirty="0" smtClean="0"/>
              <a:t>What % of high school girls who have had sex wish they would have waited longer to engage in sexual activity?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1-63.1%</a:t>
            </a:r>
          </a:p>
          <a:p>
            <a:pPr>
              <a:buNone/>
            </a:pPr>
            <a:r>
              <a:rPr lang="en-US" dirty="0" smtClean="0"/>
              <a:t>2-12.2%</a:t>
            </a:r>
          </a:p>
          <a:p>
            <a:pPr>
              <a:buNone/>
            </a:pPr>
            <a:r>
              <a:rPr lang="en-US" dirty="0" smtClean="0"/>
              <a:t>3-44.0%</a:t>
            </a:r>
          </a:p>
          <a:p>
            <a:pPr>
              <a:buNone/>
            </a:pPr>
            <a:r>
              <a:rPr lang="en-US" dirty="0" smtClean="0"/>
              <a:t>4-17.5%</a:t>
            </a:r>
          </a:p>
          <a:p>
            <a:pPr>
              <a:buNone/>
            </a:pPr>
            <a:r>
              <a:rPr lang="en-US" dirty="0" smtClean="0"/>
              <a:t>5-66.2%</a:t>
            </a:r>
          </a:p>
          <a:p>
            <a:pPr>
              <a:buNone/>
            </a:pPr>
            <a:r>
              <a:rPr lang="en-US" dirty="0" smtClean="0"/>
              <a:t>6-11%</a:t>
            </a:r>
          </a:p>
          <a:p>
            <a:pPr>
              <a:buNone/>
            </a:pPr>
            <a:r>
              <a:rPr lang="en-US" dirty="0" smtClean="0"/>
              <a:t>7-85.1%</a:t>
            </a:r>
          </a:p>
          <a:p>
            <a:pPr>
              <a:buNone/>
            </a:pPr>
            <a:r>
              <a:rPr lang="en-US" dirty="0" smtClean="0"/>
              <a:t>8-46.8%</a:t>
            </a:r>
          </a:p>
          <a:p>
            <a:pPr>
              <a:buNone/>
            </a:pPr>
            <a:r>
              <a:rPr lang="en-US" dirty="0" smtClean="0"/>
              <a:t>9-50%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influences your decisions?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Parents/Family</a:t>
            </a:r>
          </a:p>
          <a:p>
            <a:r>
              <a:rPr lang="en-US" dirty="0" smtClean="0"/>
              <a:t>Friends</a:t>
            </a:r>
          </a:p>
          <a:p>
            <a:r>
              <a:rPr lang="en-US" dirty="0" smtClean="0"/>
              <a:t>Media</a:t>
            </a:r>
          </a:p>
          <a:p>
            <a:r>
              <a:rPr lang="en-US" dirty="0" smtClean="0"/>
              <a:t>Church</a:t>
            </a:r>
          </a:p>
          <a:p>
            <a:endParaRPr lang="en-US" dirty="0" smtClean="0"/>
          </a:p>
          <a:p>
            <a:r>
              <a:rPr lang="en-US" dirty="0" smtClean="0"/>
              <a:t>Your personal values along with education will help you to make responsible in and informed decisions!</a:t>
            </a:r>
            <a:endParaRPr lang="en-US" dirty="0"/>
          </a:p>
        </p:txBody>
      </p:sp>
      <p:pic>
        <p:nvPicPr>
          <p:cNvPr id="4" name="Picture 3" descr="sedutive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295400"/>
            <a:ext cx="2857500" cy="2085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the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your reproduction sheets and walk around the room to each sheet on the wall and fill in the information for both male and female reproduction systems</a:t>
            </a:r>
            <a:endParaRPr lang="en-US" dirty="0"/>
          </a:p>
        </p:txBody>
      </p:sp>
      <p:pic>
        <p:nvPicPr>
          <p:cNvPr id="4" name="Picture 3" descr="vag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6576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20040"/>
            <a:ext cx="7086600" cy="670560"/>
          </a:xfrm>
        </p:spPr>
        <p:txBody>
          <a:bodyPr/>
          <a:lstStyle/>
          <a:p>
            <a:r>
              <a:rPr lang="en-US" dirty="0" smtClean="0"/>
              <a:t>Male Reproduction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7315200" cy="546513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</a:rPr>
              <a:t>PURPOSE IS TO PRODUCE SPERM AND GET IT TO AN EGG</a:t>
            </a:r>
          </a:p>
          <a:p>
            <a:pPr algn="ctr">
              <a:buNone/>
            </a:pPr>
            <a:endParaRPr lang="en-US" sz="3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/>
              <a:t>Sperm is made in the testes</a:t>
            </a:r>
          </a:p>
          <a:p>
            <a:r>
              <a:rPr lang="en-US" dirty="0" smtClean="0"/>
              <a:t>Sperm is stored in the epididymis</a:t>
            </a:r>
          </a:p>
          <a:p>
            <a:r>
              <a:rPr lang="en-US" dirty="0" smtClean="0"/>
              <a:t>When the male ejaculates sperm is released into the vas deferens</a:t>
            </a:r>
          </a:p>
          <a:p>
            <a:r>
              <a:rPr lang="en-US" dirty="0" smtClean="0"/>
              <a:t>Sperm is mixed with seminal fluid in from the seminal vesicle</a:t>
            </a:r>
          </a:p>
          <a:p>
            <a:r>
              <a:rPr lang="en-US" dirty="0" smtClean="0"/>
              <a:t>Sperm gets more fluid to make semen from the prostate gland</a:t>
            </a:r>
          </a:p>
          <a:p>
            <a:r>
              <a:rPr lang="en-US" dirty="0" smtClean="0"/>
              <a:t>Semen gets a protective fluid from the cowper’s gland</a:t>
            </a:r>
          </a:p>
          <a:p>
            <a:r>
              <a:rPr lang="en-US" dirty="0" smtClean="0"/>
              <a:t>It leaves the body via the urethra</a:t>
            </a:r>
          </a:p>
          <a:p>
            <a:r>
              <a:rPr lang="en-US" dirty="0" smtClean="0"/>
              <a:t>The urethra is inside the penis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1" y="1066800"/>
            <a:ext cx="792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 are 150-300 million sperm released when the male ejaculates.  It only takes one to fertilize an egg</a:t>
            </a:r>
            <a:r>
              <a:rPr lang="en-US" sz="3200" dirty="0" smtClean="0"/>
              <a:t>.  Fertilization can happen as fast as 30 minutes.</a:t>
            </a:r>
            <a:endParaRPr lang="en-US" sz="3200" dirty="0"/>
          </a:p>
        </p:txBody>
      </p:sp>
      <p:pic>
        <p:nvPicPr>
          <p:cNvPr id="5" name="Picture 4" descr="sper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83957" y="3621345"/>
            <a:ext cx="4991100" cy="2878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384</TotalTime>
  <Words>931</Words>
  <Application>Microsoft Office PowerPoint</Application>
  <PresentationFormat>On-screen Show (4:3)</PresentationFormat>
  <Paragraphs>172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Opulent</vt:lpstr>
      <vt:lpstr>HGD Survey Instructions </vt:lpstr>
      <vt:lpstr>Human Sexuality</vt:lpstr>
      <vt:lpstr>PowerPoint Presentation</vt:lpstr>
      <vt:lpstr>PowerPoint Presentation</vt:lpstr>
      <vt:lpstr>Answers </vt:lpstr>
      <vt:lpstr>Who influences your decisions?</vt:lpstr>
      <vt:lpstr>Just the facts</vt:lpstr>
      <vt:lpstr>Male Reproduction System</vt:lpstr>
      <vt:lpstr>PowerPoint Presentation</vt:lpstr>
      <vt:lpstr>Female Reproduction System</vt:lpstr>
      <vt:lpstr>Twins</vt:lpstr>
      <vt:lpstr>Menstrual cycle</vt:lpstr>
      <vt:lpstr>The cycle</vt:lpstr>
      <vt:lpstr>What days are you most likely to get pregnant?</vt:lpstr>
      <vt:lpstr>Who’s who activity</vt:lpstr>
      <vt:lpstr>Who's who</vt:lpstr>
      <vt:lpstr>continued</vt:lpstr>
      <vt:lpstr>Reproduction and childbirth quiz</vt:lpstr>
      <vt:lpstr>PowerPoint Presentation</vt:lpstr>
      <vt:lpstr>PowerPoint Presentation</vt:lpstr>
      <vt:lpstr>PowerPoint Presentation</vt:lpstr>
    </vt:vector>
  </TitlesOfParts>
  <Company>Milwaukee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Reproduction System</dc:title>
  <dc:creator>toninatl</dc:creator>
  <cp:lastModifiedBy>Windows User</cp:lastModifiedBy>
  <cp:revision>30</cp:revision>
  <dcterms:created xsi:type="dcterms:W3CDTF">2012-04-23T12:22:06Z</dcterms:created>
  <dcterms:modified xsi:type="dcterms:W3CDTF">2013-11-11T18:09:39Z</dcterms:modified>
</cp:coreProperties>
</file>