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69" r:id="rId15"/>
    <p:sldId id="278" r:id="rId16"/>
    <p:sldId id="270" r:id="rId17"/>
    <p:sldId id="271" r:id="rId18"/>
    <p:sldId id="272" r:id="rId19"/>
    <p:sldId id="273" r:id="rId20"/>
    <p:sldId id="274" r:id="rId21"/>
    <p:sldId id="276" r:id="rId22"/>
    <p:sldId id="277" r:id="rId23"/>
    <p:sldId id="275" r:id="rId24"/>
    <p:sldId id="294" r:id="rId25"/>
    <p:sldId id="279" r:id="rId26"/>
    <p:sldId id="280" r:id="rId27"/>
    <p:sldId id="281" r:id="rId28"/>
    <p:sldId id="283" r:id="rId29"/>
    <p:sldId id="290" r:id="rId30"/>
    <p:sldId id="282" r:id="rId31"/>
    <p:sldId id="291" r:id="rId32"/>
    <p:sldId id="293" r:id="rId33"/>
    <p:sldId id="284" r:id="rId34"/>
    <p:sldId id="285" r:id="rId35"/>
    <p:sldId id="286" r:id="rId36"/>
    <p:sldId id="287" r:id="rId37"/>
    <p:sldId id="288" r:id="rId38"/>
    <p:sldId id="2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009AFCD-76FF-4485-9B7C-BEB2ED230577}" type="datetimeFigureOut">
              <a:rPr lang="en-US" smtClean="0"/>
              <a:pPr/>
              <a:t>2/11/2015</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2B87208-312C-42D5-83C0-973A3360593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09AFCD-76FF-4485-9B7C-BEB2ED230577}" type="datetimeFigureOut">
              <a:rPr lang="en-US" smtClean="0"/>
              <a:pPr/>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B87208-312C-42D5-83C0-973A336059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09AFCD-76FF-4485-9B7C-BEB2ED230577}" type="datetimeFigureOut">
              <a:rPr lang="en-US" smtClean="0"/>
              <a:pPr/>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B87208-312C-42D5-83C0-973A336059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009AFCD-76FF-4485-9B7C-BEB2ED230577}" type="datetimeFigureOut">
              <a:rPr lang="en-US" smtClean="0"/>
              <a:pPr/>
              <a:t>2/11/2015</a:t>
            </a:fld>
            <a:endParaRPr lang="en-US" dirty="0"/>
          </a:p>
        </p:txBody>
      </p:sp>
      <p:sp>
        <p:nvSpPr>
          <p:cNvPr id="9" name="Slide Number Placeholder 8"/>
          <p:cNvSpPr>
            <a:spLocks noGrp="1"/>
          </p:cNvSpPr>
          <p:nvPr>
            <p:ph type="sldNum" sz="quarter" idx="15"/>
          </p:nvPr>
        </p:nvSpPr>
        <p:spPr/>
        <p:txBody>
          <a:bodyPr rtlCol="0"/>
          <a:lstStyle/>
          <a:p>
            <a:fld id="{12B87208-312C-42D5-83C0-973A33605938}"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009AFCD-76FF-4485-9B7C-BEB2ED230577}" type="datetimeFigureOut">
              <a:rPr lang="en-US" smtClean="0"/>
              <a:pPr/>
              <a:t>2/11/2015</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12B87208-312C-42D5-83C0-973A3360593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09AFCD-76FF-4485-9B7C-BEB2ED230577}" type="datetimeFigureOut">
              <a:rPr lang="en-US" smtClean="0"/>
              <a:pPr/>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B87208-312C-42D5-83C0-973A33605938}"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09AFCD-76FF-4485-9B7C-BEB2ED230577}" type="datetimeFigureOut">
              <a:rPr lang="en-US" smtClean="0"/>
              <a:pPr/>
              <a:t>2/11/2015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B87208-312C-42D5-83C0-973A33605938}"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009AFCD-76FF-4485-9B7C-BEB2ED230577}" type="datetimeFigureOut">
              <a:rPr lang="en-US" smtClean="0"/>
              <a:pPr/>
              <a:t>2/11/2015</a:t>
            </a:fld>
            <a:endParaRPr lang="en-US" dirty="0"/>
          </a:p>
        </p:txBody>
      </p:sp>
      <p:sp>
        <p:nvSpPr>
          <p:cNvPr id="7" name="Slide Number Placeholder 6"/>
          <p:cNvSpPr>
            <a:spLocks noGrp="1"/>
          </p:cNvSpPr>
          <p:nvPr>
            <p:ph type="sldNum" sz="quarter" idx="11"/>
          </p:nvPr>
        </p:nvSpPr>
        <p:spPr/>
        <p:txBody>
          <a:bodyPr rtlCol="0"/>
          <a:lstStyle/>
          <a:p>
            <a:fld id="{12B87208-312C-42D5-83C0-973A33605938}"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9AFCD-76FF-4485-9B7C-BEB2ED230577}" type="datetimeFigureOut">
              <a:rPr lang="en-US" smtClean="0"/>
              <a:pPr/>
              <a:t>2/11/2015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B87208-312C-42D5-83C0-973A336059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009AFCD-76FF-4485-9B7C-BEB2ED230577}" type="datetimeFigureOut">
              <a:rPr lang="en-US" smtClean="0"/>
              <a:pPr/>
              <a:t>2/11/2015</a:t>
            </a:fld>
            <a:endParaRPr lang="en-US" dirty="0"/>
          </a:p>
        </p:txBody>
      </p:sp>
      <p:sp>
        <p:nvSpPr>
          <p:cNvPr id="22" name="Slide Number Placeholder 21"/>
          <p:cNvSpPr>
            <a:spLocks noGrp="1"/>
          </p:cNvSpPr>
          <p:nvPr>
            <p:ph type="sldNum" sz="quarter" idx="15"/>
          </p:nvPr>
        </p:nvSpPr>
        <p:spPr/>
        <p:txBody>
          <a:bodyPr rtlCol="0"/>
          <a:lstStyle/>
          <a:p>
            <a:fld id="{12B87208-312C-42D5-83C0-973A33605938}"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009AFCD-76FF-4485-9B7C-BEB2ED230577}" type="datetimeFigureOut">
              <a:rPr lang="en-US" smtClean="0"/>
              <a:pPr/>
              <a:t>2/11/2015</a:t>
            </a:fld>
            <a:endParaRPr lang="en-US" dirty="0"/>
          </a:p>
        </p:txBody>
      </p:sp>
      <p:sp>
        <p:nvSpPr>
          <p:cNvPr id="18" name="Slide Number Placeholder 17"/>
          <p:cNvSpPr>
            <a:spLocks noGrp="1"/>
          </p:cNvSpPr>
          <p:nvPr>
            <p:ph type="sldNum" sz="quarter" idx="11"/>
          </p:nvPr>
        </p:nvSpPr>
        <p:spPr/>
        <p:txBody>
          <a:bodyPr rtlCol="0"/>
          <a:lstStyle/>
          <a:p>
            <a:fld id="{12B87208-312C-42D5-83C0-973A33605938}"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009AFCD-76FF-4485-9B7C-BEB2ED230577}" type="datetimeFigureOut">
              <a:rPr lang="en-US" smtClean="0"/>
              <a:pPr/>
              <a:t>2/11/2015</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2B87208-312C-42D5-83C0-973A336059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www.thetrevorproject.org/chat" TargetMode="External"/><Relationship Id="rId3" Type="http://schemas.openxmlformats.org/officeDocument/2006/relationships/hyperlink" Target="http://www.suicidepreventionlifeline.org/" TargetMode="External"/><Relationship Id="rId7" Type="http://schemas.openxmlformats.org/officeDocument/2006/relationships/hyperlink" Target="http://www.thetrevorproject.org/" TargetMode="External"/><Relationship Id="rId2" Type="http://schemas.openxmlformats.org/officeDocument/2006/relationships/hyperlink" Target="http://hopeline.com/" TargetMode="External"/><Relationship Id="rId1" Type="http://schemas.openxmlformats.org/officeDocument/2006/relationships/slideLayout" Target="../slideLayouts/slideLayout2.xml"/><Relationship Id="rId6" Type="http://schemas.openxmlformats.org/officeDocument/2006/relationships/hyperlink" Target="http://www.youthline.us/" TargetMode="External"/><Relationship Id="rId5" Type="http://schemas.openxmlformats.org/officeDocument/2006/relationships/hyperlink" Target="http://www.crisischat.org/" TargetMode="External"/><Relationship Id="rId10" Type="http://schemas.openxmlformats.org/officeDocument/2006/relationships/image" Target="../media/image7.jpg"/><Relationship Id="rId4" Type="http://schemas.openxmlformats.org/officeDocument/2006/relationships/hyperlink" Target="http://www.suicidepreventionlifeline.org/Default.aspx" TargetMode="External"/><Relationship Id="rId9" Type="http://schemas.openxmlformats.org/officeDocument/2006/relationships/hyperlink" Target="http://www.trevorspace.org/"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smtClean="0"/>
              <a:t>Chapter 5</a:t>
            </a:r>
            <a:br>
              <a:rPr lang="en-US" sz="4400" dirty="0" smtClean="0"/>
            </a:br>
            <a:r>
              <a:rPr lang="en-US" sz="4400" dirty="0" smtClean="0"/>
              <a:t>Mental and Emotional problems</a:t>
            </a:r>
            <a:endParaRPr lang="en-US" sz="44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solidFill>
                  <a:schemeClr val="accent1"/>
                </a:solidFill>
              </a:rPr>
              <a:t>Anxiety Disorders cont….</a:t>
            </a:r>
            <a:endParaRPr lang="en-US" dirty="0">
              <a:solidFill>
                <a:schemeClr val="accent1"/>
              </a:solidFill>
            </a:endParaRPr>
          </a:p>
        </p:txBody>
      </p:sp>
      <p:sp>
        <p:nvSpPr>
          <p:cNvPr id="3" name="Content Placeholder 2"/>
          <p:cNvSpPr>
            <a:spLocks noGrp="1"/>
          </p:cNvSpPr>
          <p:nvPr>
            <p:ph sz="quarter" idx="1"/>
          </p:nvPr>
        </p:nvSpPr>
        <p:spPr>
          <a:xfrm>
            <a:off x="457200" y="914400"/>
            <a:ext cx="7467600" cy="5559552"/>
          </a:xfrm>
        </p:spPr>
        <p:txBody>
          <a:bodyPr/>
          <a:lstStyle/>
          <a:p>
            <a:pPr>
              <a:buNone/>
            </a:pPr>
            <a:r>
              <a:rPr lang="en-US" dirty="0" smtClean="0"/>
              <a:t>		</a:t>
            </a:r>
            <a:r>
              <a:rPr lang="en-US" dirty="0" smtClean="0">
                <a:solidFill>
                  <a:schemeClr val="accent1"/>
                </a:solidFill>
              </a:rPr>
              <a:t>Panic Disorder- </a:t>
            </a:r>
            <a:r>
              <a:rPr lang="en-US" dirty="0" smtClean="0"/>
              <a:t>panic attacks that occur 	without any cause.</a:t>
            </a:r>
          </a:p>
          <a:p>
            <a:pPr>
              <a:buNone/>
            </a:pPr>
            <a:endParaRPr lang="en-US" dirty="0" smtClean="0"/>
          </a:p>
          <a:p>
            <a:pPr>
              <a:buNone/>
            </a:pPr>
            <a:r>
              <a:rPr lang="en-US" dirty="0" smtClean="0"/>
              <a:t>		</a:t>
            </a:r>
            <a:r>
              <a:rPr lang="en-US" dirty="0" smtClean="0">
                <a:solidFill>
                  <a:schemeClr val="accent1"/>
                </a:solidFill>
              </a:rPr>
              <a:t>Obsessive-Compulsive Disorder (OCD)- </a:t>
            </a:r>
            <a:r>
              <a:rPr lang="en-US" dirty="0" smtClean="0"/>
              <a:t>	sufferers become trapped in a pattern of 	repetitive thoughts and behaviors.</a:t>
            </a:r>
          </a:p>
          <a:p>
            <a:pPr>
              <a:buNone/>
            </a:pPr>
            <a:endParaRPr lang="en-US" dirty="0" smtClean="0"/>
          </a:p>
          <a:p>
            <a:pPr>
              <a:buNone/>
            </a:pPr>
            <a:r>
              <a:rPr lang="en-US" dirty="0" smtClean="0"/>
              <a:t>		</a:t>
            </a:r>
            <a:r>
              <a:rPr lang="en-US" dirty="0" smtClean="0">
                <a:solidFill>
                  <a:schemeClr val="accent1"/>
                </a:solidFill>
              </a:rPr>
              <a:t>Post-Traumatic Stress Disorder (PTSD)-</a:t>
            </a:r>
            <a:r>
              <a:rPr lang="en-US" dirty="0" smtClean="0"/>
              <a:t> 	after witnessing a traumatic event, suffers 	experience that event over and over through 	strong memories, flashbacks, or troublesome 	thoughts.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Depression</a:t>
            </a:r>
            <a:endParaRPr lang="en-US" sz="3600" dirty="0">
              <a:solidFill>
                <a:schemeClr val="accent1"/>
              </a:solidFill>
            </a:endParaRPr>
          </a:p>
        </p:txBody>
      </p:sp>
      <p:sp>
        <p:nvSpPr>
          <p:cNvPr id="3" name="Content Placeholder 2"/>
          <p:cNvSpPr>
            <a:spLocks noGrp="1"/>
          </p:cNvSpPr>
          <p:nvPr>
            <p:ph sz="quarter" idx="1"/>
          </p:nvPr>
        </p:nvSpPr>
        <p:spPr/>
        <p:txBody>
          <a:bodyPr/>
          <a:lstStyle/>
          <a:p>
            <a:r>
              <a:rPr lang="en-US" dirty="0" smtClean="0"/>
              <a:t>What- 1 in 5 will experience before adulthood.  Young people with depression have a hard time dealing with everyday activities and responsibilities.</a:t>
            </a:r>
          </a:p>
          <a:p>
            <a:pPr>
              <a:buNone/>
            </a:pPr>
            <a:endParaRPr lang="en-US" dirty="0" smtClean="0"/>
          </a:p>
          <a:p>
            <a:r>
              <a:rPr lang="en-US" dirty="0" smtClean="0"/>
              <a:t>Difference between being sad and depressed is:  depression is more severe, </a:t>
            </a:r>
            <a:r>
              <a:rPr lang="en-US" dirty="0" smtClean="0">
                <a:solidFill>
                  <a:schemeClr val="accent1"/>
                </a:solidFill>
              </a:rPr>
              <a:t>lasts at least two weeks </a:t>
            </a:r>
            <a:r>
              <a:rPr lang="en-US" dirty="0" smtClean="0"/>
              <a:t>and includes several symptoms.  It affects how you behave, interact, and feel about yourself.</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US" dirty="0" smtClean="0">
                <a:solidFill>
                  <a:schemeClr val="accent1"/>
                </a:solidFill>
              </a:rPr>
              <a:t>Symptoms of depression</a:t>
            </a:r>
            <a:r>
              <a:rPr lang="en-US" dirty="0" smtClean="0"/>
              <a:t/>
            </a:r>
            <a:br>
              <a:rPr lang="en-US" dirty="0" smtClean="0"/>
            </a:br>
            <a:endParaRPr lang="en-US" dirty="0"/>
          </a:p>
        </p:txBody>
      </p:sp>
      <p:sp>
        <p:nvSpPr>
          <p:cNvPr id="3" name="Content Placeholder 2"/>
          <p:cNvSpPr>
            <a:spLocks noGrp="1"/>
          </p:cNvSpPr>
          <p:nvPr>
            <p:ph sz="quarter" idx="1"/>
          </p:nvPr>
        </p:nvSpPr>
        <p:spPr>
          <a:xfrm>
            <a:off x="457200" y="762000"/>
            <a:ext cx="7467600" cy="5711952"/>
          </a:xfrm>
        </p:spPr>
        <p:txBody>
          <a:bodyPr>
            <a:normAutofit fontScale="77500" lnSpcReduction="20000"/>
          </a:bodyPr>
          <a:lstStyle/>
          <a:p>
            <a:r>
              <a:rPr lang="en-US" dirty="0" smtClean="0">
                <a:solidFill>
                  <a:schemeClr val="accent1"/>
                </a:solidFill>
              </a:rPr>
              <a:t>Physical</a:t>
            </a:r>
          </a:p>
          <a:p>
            <a:pPr>
              <a:buNone/>
            </a:pPr>
            <a:r>
              <a:rPr lang="en-US" dirty="0" smtClean="0"/>
              <a:t>	Change in eat or sleep patterns</a:t>
            </a:r>
          </a:p>
          <a:p>
            <a:pPr>
              <a:buNone/>
            </a:pPr>
            <a:r>
              <a:rPr lang="en-US" dirty="0" smtClean="0"/>
              <a:t>	Frequent complaints of head or stomachaches</a:t>
            </a:r>
          </a:p>
          <a:p>
            <a:pPr>
              <a:buNone/>
            </a:pPr>
            <a:r>
              <a:rPr lang="en-US" dirty="0" smtClean="0"/>
              <a:t>	Low energy</a:t>
            </a:r>
          </a:p>
          <a:p>
            <a:r>
              <a:rPr lang="en-US" dirty="0" smtClean="0">
                <a:solidFill>
                  <a:schemeClr val="accent1"/>
                </a:solidFill>
              </a:rPr>
              <a:t>Mental</a:t>
            </a:r>
          </a:p>
          <a:p>
            <a:pPr>
              <a:buNone/>
            </a:pPr>
            <a:r>
              <a:rPr lang="en-US" dirty="0" smtClean="0"/>
              <a:t>	Poor concentration</a:t>
            </a:r>
          </a:p>
          <a:p>
            <a:pPr>
              <a:buNone/>
            </a:pPr>
            <a:r>
              <a:rPr lang="en-US" dirty="0" smtClean="0"/>
              <a:t>	Thoughts of suicide</a:t>
            </a:r>
          </a:p>
          <a:p>
            <a:pPr>
              <a:buNone/>
            </a:pPr>
            <a:r>
              <a:rPr lang="en-US" dirty="0" smtClean="0"/>
              <a:t>	Thoughts of self-destructive behavior</a:t>
            </a:r>
          </a:p>
          <a:p>
            <a:pPr>
              <a:buNone/>
            </a:pPr>
            <a:r>
              <a:rPr lang="en-US" dirty="0" smtClean="0"/>
              <a:t>	Difficulty making decisions</a:t>
            </a:r>
          </a:p>
          <a:p>
            <a:r>
              <a:rPr lang="en-US" dirty="0" smtClean="0">
                <a:solidFill>
                  <a:schemeClr val="accent1"/>
                </a:solidFill>
              </a:rPr>
              <a:t>Emotional</a:t>
            </a:r>
          </a:p>
          <a:p>
            <a:pPr>
              <a:buNone/>
            </a:pPr>
            <a:r>
              <a:rPr lang="en-US" dirty="0" smtClean="0"/>
              <a:t>	Frequent sadness, tearfulness or crying</a:t>
            </a:r>
          </a:p>
          <a:p>
            <a:pPr>
              <a:buNone/>
            </a:pPr>
            <a:r>
              <a:rPr lang="en-US" dirty="0" smtClean="0"/>
              <a:t>	Empty or hopeless feelings</a:t>
            </a:r>
          </a:p>
          <a:p>
            <a:pPr>
              <a:buNone/>
            </a:pPr>
            <a:r>
              <a:rPr lang="en-US" dirty="0" smtClean="0"/>
              <a:t>	Feelings of inadequacy, unworthiness or guilt</a:t>
            </a:r>
          </a:p>
          <a:p>
            <a:pPr>
              <a:buNone/>
            </a:pPr>
            <a:r>
              <a:rPr lang="en-US" dirty="0" smtClean="0"/>
              <a:t>	Increased irritability, anger or hostility</a:t>
            </a:r>
          </a:p>
          <a:p>
            <a:r>
              <a:rPr lang="en-US" dirty="0" smtClean="0">
                <a:solidFill>
                  <a:schemeClr val="accent1"/>
                </a:solidFill>
              </a:rPr>
              <a:t>Behavioral</a:t>
            </a:r>
          </a:p>
          <a:p>
            <a:pPr>
              <a:buNone/>
            </a:pPr>
            <a:r>
              <a:rPr lang="en-US" dirty="0" smtClean="0"/>
              <a:t>	Decreased interest in favorite activities</a:t>
            </a:r>
          </a:p>
          <a:p>
            <a:pPr>
              <a:buNone/>
            </a:pPr>
            <a:r>
              <a:rPr lang="en-US" dirty="0" smtClean="0"/>
              <a:t>	Difficulty with relationships</a:t>
            </a:r>
          </a:p>
          <a:p>
            <a:pPr>
              <a:buNone/>
            </a:pPr>
            <a:r>
              <a:rPr lang="en-US" dirty="0" smtClean="0"/>
              <a:t>	Frequent absences or poor performance in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4)">
                                      <p:cBhvr>
                                        <p:cTn id="7" dur="2000"/>
                                        <p:tgtEl>
                                          <p:spTgt spid="3">
                                            <p:txEl>
                                              <p:pRg st="1" end="1"/>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4)">
                                      <p:cBhvr>
                                        <p:cTn id="10" dur="2000"/>
                                        <p:tgtEl>
                                          <p:spTgt spid="3">
                                            <p:txEl>
                                              <p:pRg st="2" end="2"/>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4)">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heel(4)">
                                      <p:cBhvr>
                                        <p:cTn id="18" dur="2000"/>
                                        <p:tgtEl>
                                          <p:spTgt spid="3">
                                            <p:txEl>
                                              <p:pRg st="5" end="5"/>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heel(4)">
                                      <p:cBhvr>
                                        <p:cTn id="21" dur="2000"/>
                                        <p:tgtEl>
                                          <p:spTgt spid="3">
                                            <p:txEl>
                                              <p:pRg st="6" end="6"/>
                                            </p:txEl>
                                          </p:spTgt>
                                        </p:tgtEl>
                                      </p:cBhvr>
                                    </p:animEffect>
                                  </p:childTnLst>
                                </p:cTn>
                              </p:par>
                              <p:par>
                                <p:cTn id="22" presetID="21" presetClass="entr" presetSubtype="4"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heel(4)">
                                      <p:cBhvr>
                                        <p:cTn id="24" dur="2000"/>
                                        <p:tgtEl>
                                          <p:spTgt spid="3">
                                            <p:txEl>
                                              <p:pRg st="7" end="7"/>
                                            </p:txEl>
                                          </p:spTgt>
                                        </p:tgtEl>
                                      </p:cBhvr>
                                    </p:animEffect>
                                  </p:childTnLst>
                                </p:cTn>
                              </p:par>
                              <p:par>
                                <p:cTn id="25" presetID="21"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heel(4)">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heel(4)">
                                      <p:cBhvr>
                                        <p:cTn id="32" dur="2000"/>
                                        <p:tgtEl>
                                          <p:spTgt spid="3">
                                            <p:txEl>
                                              <p:pRg st="10" end="10"/>
                                            </p:txEl>
                                          </p:spTgt>
                                        </p:tgtEl>
                                      </p:cBhvr>
                                    </p:animEffect>
                                  </p:childTnLst>
                                </p:cTn>
                              </p:par>
                              <p:par>
                                <p:cTn id="33" presetID="21" presetClass="entr" presetSubtype="4"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wheel(4)">
                                      <p:cBhvr>
                                        <p:cTn id="35" dur="2000"/>
                                        <p:tgtEl>
                                          <p:spTgt spid="3">
                                            <p:txEl>
                                              <p:pRg st="11" end="11"/>
                                            </p:txEl>
                                          </p:spTgt>
                                        </p:tgtEl>
                                      </p:cBhvr>
                                    </p:animEffect>
                                  </p:childTnLst>
                                </p:cTn>
                              </p:par>
                              <p:par>
                                <p:cTn id="36" presetID="21" presetClass="entr" presetSubtype="4"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wheel(4)">
                                      <p:cBhvr>
                                        <p:cTn id="38" dur="2000"/>
                                        <p:tgtEl>
                                          <p:spTgt spid="3">
                                            <p:txEl>
                                              <p:pRg st="12" end="12"/>
                                            </p:txEl>
                                          </p:spTgt>
                                        </p:tgtEl>
                                      </p:cBhvr>
                                    </p:animEffect>
                                  </p:childTnLst>
                                </p:cTn>
                              </p:par>
                              <p:par>
                                <p:cTn id="39" presetID="21" presetClass="entr" presetSubtype="4"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wheel(4)">
                                      <p:cBhvr>
                                        <p:cTn id="41" dur="2000"/>
                                        <p:tgtEl>
                                          <p:spTgt spid="3">
                                            <p:txEl>
                                              <p:pRg st="13" end="1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3">
                                            <p:txEl>
                                              <p:pRg st="15" end="15"/>
                                            </p:txEl>
                                          </p:spTgt>
                                        </p:tgtEl>
                                        <p:attrNameLst>
                                          <p:attrName>style.visibility</p:attrName>
                                        </p:attrNameLst>
                                      </p:cBhvr>
                                      <p:to>
                                        <p:strVal val="visible"/>
                                      </p:to>
                                    </p:set>
                                    <p:animEffect transition="in" filter="wheel(4)">
                                      <p:cBhvr>
                                        <p:cTn id="46" dur="2000"/>
                                        <p:tgtEl>
                                          <p:spTgt spid="3">
                                            <p:txEl>
                                              <p:pRg st="15" end="15"/>
                                            </p:txEl>
                                          </p:spTgt>
                                        </p:tgtEl>
                                      </p:cBhvr>
                                    </p:animEffect>
                                  </p:childTnLst>
                                </p:cTn>
                              </p:par>
                              <p:par>
                                <p:cTn id="47" presetID="21" presetClass="entr" presetSubtype="4"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Effect transition="in" filter="wheel(4)">
                                      <p:cBhvr>
                                        <p:cTn id="49" dur="2000"/>
                                        <p:tgtEl>
                                          <p:spTgt spid="3">
                                            <p:txEl>
                                              <p:pRg st="16" end="16"/>
                                            </p:txEl>
                                          </p:spTgt>
                                        </p:tgtEl>
                                      </p:cBhvr>
                                    </p:animEffect>
                                  </p:childTnLst>
                                </p:cTn>
                              </p:par>
                              <p:par>
                                <p:cTn id="50" presetID="21" presetClass="entr" presetSubtype="4" fill="hold" nodeType="with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wheel(4)">
                                      <p:cBhvr>
                                        <p:cTn id="52"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Types of Depression</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smtClean="0">
                <a:solidFill>
                  <a:schemeClr val="accent1"/>
                </a:solidFill>
              </a:rPr>
              <a:t>Major Depression- </a:t>
            </a:r>
            <a:r>
              <a:rPr lang="en-US" dirty="0" smtClean="0"/>
              <a:t>can occur several times in one’s life.  Gets in the way of work, sleep, study, and enjoyment of life.</a:t>
            </a:r>
          </a:p>
          <a:p>
            <a:endParaRPr lang="en-US" dirty="0" smtClean="0"/>
          </a:p>
          <a:p>
            <a:r>
              <a:rPr lang="en-US" dirty="0" smtClean="0">
                <a:solidFill>
                  <a:schemeClr val="accent1"/>
                </a:solidFill>
              </a:rPr>
              <a:t>Dysthymia</a:t>
            </a:r>
            <a:r>
              <a:rPr lang="en-US" dirty="0" smtClean="0"/>
              <a:t>- less severe, but long lasting.  Can keep a person from functioning well, feeling good, or experiencing joy.</a:t>
            </a:r>
          </a:p>
          <a:p>
            <a:endParaRPr lang="en-US" dirty="0" smtClean="0"/>
          </a:p>
          <a:p>
            <a:r>
              <a:rPr lang="en-US" dirty="0" smtClean="0">
                <a:solidFill>
                  <a:schemeClr val="accent1"/>
                </a:solidFill>
              </a:rPr>
              <a:t>Bipolar Disorder- </a:t>
            </a:r>
            <a:r>
              <a:rPr lang="en-US" dirty="0" smtClean="0"/>
              <a:t>least common.  Cycles of mood swings, alternating between mania (severe high) to depression (severe low).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Causes of depression</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smtClean="0">
                <a:solidFill>
                  <a:schemeClr val="accent1"/>
                </a:solidFill>
              </a:rPr>
              <a:t>Genetics</a:t>
            </a:r>
          </a:p>
          <a:p>
            <a:r>
              <a:rPr lang="en-US" dirty="0" smtClean="0">
                <a:solidFill>
                  <a:schemeClr val="accent1"/>
                </a:solidFill>
              </a:rPr>
              <a:t>Triggers:  </a:t>
            </a:r>
            <a:r>
              <a:rPr lang="en-US" dirty="0" smtClean="0"/>
              <a:t>loss of a loved one</a:t>
            </a:r>
          </a:p>
          <a:p>
            <a:pPr>
              <a:buNone/>
            </a:pPr>
            <a:r>
              <a:rPr lang="en-US" dirty="0" smtClean="0"/>
              <a:t>			divorce </a:t>
            </a:r>
          </a:p>
          <a:p>
            <a:pPr>
              <a:buNone/>
            </a:pPr>
            <a:r>
              <a:rPr lang="en-US" dirty="0" smtClean="0"/>
              <a:t>			learning or behavioral problems</a:t>
            </a:r>
          </a:p>
          <a:p>
            <a:pPr>
              <a:buNone/>
            </a:pPr>
            <a:r>
              <a:rPr lang="en-US" dirty="0" smtClean="0"/>
              <a:t>			physical or emotional abuse</a:t>
            </a:r>
          </a:p>
          <a:p>
            <a:pPr>
              <a:buNone/>
            </a:pPr>
            <a:r>
              <a:rPr lang="en-US" dirty="0" smtClean="0"/>
              <a:t>			trauma</a:t>
            </a:r>
          </a:p>
          <a:p>
            <a:pPr>
              <a:buNone/>
            </a:pPr>
            <a:endParaRPr lang="en-US" dirty="0" smtClean="0"/>
          </a:p>
          <a:p>
            <a:r>
              <a:rPr lang="en-US" dirty="0" smtClean="0">
                <a:solidFill>
                  <a:schemeClr val="accent1"/>
                </a:solidFill>
              </a:rPr>
              <a:t>Cure</a:t>
            </a:r>
            <a:r>
              <a:rPr lang="en-US" dirty="0" smtClean="0"/>
              <a:t>:</a:t>
            </a:r>
          </a:p>
          <a:p>
            <a:pPr>
              <a:buNone/>
            </a:pPr>
            <a:r>
              <a:rPr lang="en-US" dirty="0" smtClean="0"/>
              <a:t>		Counseling and medication or both</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Video:  Teen Depression</a:t>
            </a:r>
            <a:endParaRPr lang="en-US" sz="4000" dirty="0">
              <a:solidFill>
                <a:srgbClr val="FF0000"/>
              </a:solidFill>
            </a:endParaRPr>
          </a:p>
        </p:txBody>
      </p:sp>
      <p:pic>
        <p:nvPicPr>
          <p:cNvPr id="4" name="Content Placeholder 3" descr="depression.jpg"/>
          <p:cNvPicPr>
            <a:picLocks noGrp="1" noChangeAspect="1"/>
          </p:cNvPicPr>
          <p:nvPr>
            <p:ph sz="quarter" idx="1"/>
          </p:nvPr>
        </p:nvPicPr>
        <p:blipFill>
          <a:blip r:embed="rId2" cstate="print"/>
          <a:stretch>
            <a:fillRect/>
          </a:stretch>
        </p:blipFill>
        <p:spPr>
          <a:xfrm>
            <a:off x="990600" y="2057401"/>
            <a:ext cx="6400800" cy="3959224"/>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solidFill>
              </a:rPr>
              <a:t>adhd</a:t>
            </a:r>
            <a:endParaRPr lang="en-US" sz="4400" dirty="0">
              <a:solidFill>
                <a:schemeClr val="accent1"/>
              </a:solidFill>
            </a:endParaRPr>
          </a:p>
        </p:txBody>
      </p:sp>
      <p:sp>
        <p:nvSpPr>
          <p:cNvPr id="3" name="Content Placeholder 2"/>
          <p:cNvSpPr>
            <a:spLocks noGrp="1"/>
          </p:cNvSpPr>
          <p:nvPr>
            <p:ph sz="quarter" idx="1"/>
          </p:nvPr>
        </p:nvSpPr>
        <p:spPr/>
        <p:txBody>
          <a:bodyPr/>
          <a:lstStyle/>
          <a:p>
            <a:r>
              <a:rPr lang="en-US" dirty="0" smtClean="0">
                <a:solidFill>
                  <a:schemeClr val="accent1"/>
                </a:solidFill>
              </a:rPr>
              <a:t>Symptoms:</a:t>
            </a:r>
          </a:p>
          <a:p>
            <a:pPr>
              <a:buNone/>
            </a:pPr>
            <a:r>
              <a:rPr lang="en-US" dirty="0" smtClean="0"/>
              <a:t>			Difficulty paying attention</a:t>
            </a:r>
          </a:p>
          <a:p>
            <a:pPr>
              <a:buNone/>
            </a:pPr>
            <a:r>
              <a:rPr lang="en-US" dirty="0" smtClean="0"/>
              <a:t>			Overly active or impulsive</a:t>
            </a:r>
          </a:p>
          <a:p>
            <a:pPr>
              <a:buNone/>
            </a:pPr>
            <a:r>
              <a:rPr lang="en-US" dirty="0" smtClean="0"/>
              <a:t>			Hyper focused</a:t>
            </a:r>
          </a:p>
          <a:p>
            <a:pPr>
              <a:buNone/>
            </a:pPr>
            <a:endParaRPr lang="en-US" dirty="0" smtClean="0"/>
          </a:p>
          <a:p>
            <a:r>
              <a:rPr lang="en-US" dirty="0" smtClean="0">
                <a:solidFill>
                  <a:schemeClr val="accent1"/>
                </a:solidFill>
              </a:rPr>
              <a:t>Causes:  </a:t>
            </a:r>
            <a:r>
              <a:rPr lang="en-US" dirty="0" smtClean="0"/>
              <a:t>Genetics</a:t>
            </a:r>
          </a:p>
          <a:p>
            <a:endParaRPr lang="en-US" dirty="0" smtClean="0"/>
          </a:p>
          <a:p>
            <a:r>
              <a:rPr lang="en-US" dirty="0" smtClean="0">
                <a:solidFill>
                  <a:schemeClr val="accent1"/>
                </a:solidFill>
              </a:rPr>
              <a:t>Treatment:  </a:t>
            </a:r>
            <a:r>
              <a:rPr lang="en-US" dirty="0" smtClean="0"/>
              <a:t>includes medication and behavioral therapy</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solidFill>
                  <a:schemeClr val="accent1"/>
                </a:solidFill>
              </a:rPr>
              <a:t>Eating disorders</a:t>
            </a:r>
            <a:endParaRPr lang="en-US" dirty="0">
              <a:solidFill>
                <a:schemeClr val="accent1"/>
              </a:solidFill>
            </a:endParaRPr>
          </a:p>
        </p:txBody>
      </p:sp>
      <p:sp>
        <p:nvSpPr>
          <p:cNvPr id="3" name="Content Placeholder 2"/>
          <p:cNvSpPr>
            <a:spLocks noGrp="1"/>
          </p:cNvSpPr>
          <p:nvPr>
            <p:ph sz="quarter" idx="1"/>
          </p:nvPr>
        </p:nvSpPr>
        <p:spPr>
          <a:xfrm>
            <a:off x="457200" y="914400"/>
            <a:ext cx="7467600" cy="5559552"/>
          </a:xfrm>
        </p:spPr>
        <p:txBody>
          <a:bodyPr>
            <a:normAutofit fontScale="77500" lnSpcReduction="20000"/>
          </a:bodyPr>
          <a:lstStyle/>
          <a:p>
            <a:r>
              <a:rPr lang="en-US" dirty="0" smtClean="0">
                <a:solidFill>
                  <a:schemeClr val="accent1"/>
                </a:solidFill>
              </a:rPr>
              <a:t>Types</a:t>
            </a:r>
            <a:r>
              <a:rPr lang="en-US" dirty="0" smtClean="0"/>
              <a:t>:</a:t>
            </a:r>
          </a:p>
          <a:p>
            <a:pPr>
              <a:buNone/>
            </a:pPr>
            <a:r>
              <a:rPr lang="en-US" dirty="0" smtClean="0"/>
              <a:t>	</a:t>
            </a:r>
            <a:r>
              <a:rPr lang="en-US" dirty="0" smtClean="0">
                <a:solidFill>
                  <a:schemeClr val="accent1"/>
                </a:solidFill>
              </a:rPr>
              <a:t>Anorexia</a:t>
            </a:r>
            <a:r>
              <a:rPr lang="en-US" dirty="0" smtClean="0"/>
              <a:t>- starvation of one’s self due to unrealistic body image.</a:t>
            </a:r>
          </a:p>
          <a:p>
            <a:pPr>
              <a:buNone/>
            </a:pPr>
            <a:r>
              <a:rPr lang="en-US" dirty="0" smtClean="0"/>
              <a:t>	</a:t>
            </a:r>
          </a:p>
          <a:p>
            <a:pPr>
              <a:buNone/>
            </a:pPr>
            <a:r>
              <a:rPr lang="en-US" dirty="0" smtClean="0"/>
              <a:t>	</a:t>
            </a:r>
            <a:r>
              <a:rPr lang="en-US" dirty="0" smtClean="0">
                <a:solidFill>
                  <a:schemeClr val="accent1"/>
                </a:solidFill>
              </a:rPr>
              <a:t>Bulimia</a:t>
            </a:r>
            <a:r>
              <a:rPr lang="en-US" dirty="0" smtClean="0"/>
              <a:t>- cycles of binging and purging.  They may vomit, take laxatives or diuretics.</a:t>
            </a:r>
          </a:p>
          <a:p>
            <a:pPr>
              <a:buNone/>
            </a:pPr>
            <a:endParaRPr lang="en-US" dirty="0" smtClean="0"/>
          </a:p>
          <a:p>
            <a:pPr>
              <a:buNone/>
            </a:pPr>
            <a:r>
              <a:rPr lang="en-US" dirty="0" smtClean="0"/>
              <a:t>	</a:t>
            </a:r>
            <a:r>
              <a:rPr lang="en-US" dirty="0" smtClean="0">
                <a:solidFill>
                  <a:schemeClr val="accent1"/>
                </a:solidFill>
              </a:rPr>
              <a:t>Binge Eaters- </a:t>
            </a:r>
            <a:r>
              <a:rPr lang="en-US" dirty="0" smtClean="0"/>
              <a:t>uncontrolled eating in large quantities in a short period of time, often followed by shame and self-hatred.</a:t>
            </a:r>
          </a:p>
          <a:p>
            <a:pPr>
              <a:buNone/>
            </a:pPr>
            <a:endParaRPr lang="en-US" dirty="0" smtClean="0"/>
          </a:p>
          <a:p>
            <a:pPr>
              <a:buNone/>
            </a:pPr>
            <a:r>
              <a:rPr lang="en-US" dirty="0" smtClean="0"/>
              <a:t>	</a:t>
            </a:r>
            <a:r>
              <a:rPr lang="en-US" dirty="0" smtClean="0">
                <a:solidFill>
                  <a:schemeClr val="accent1"/>
                </a:solidFill>
              </a:rPr>
              <a:t>EDNOS</a:t>
            </a:r>
            <a:r>
              <a:rPr lang="en-US" dirty="0" smtClean="0"/>
              <a:t>- people who struggle with disordered thoughts, feelings or behaviors about eating but don’t fit strictly into one category or the other.</a:t>
            </a:r>
          </a:p>
          <a:p>
            <a:pPr>
              <a:buNone/>
            </a:pPr>
            <a:endParaRPr lang="en-US" dirty="0" smtClean="0"/>
          </a:p>
          <a:p>
            <a:r>
              <a:rPr lang="en-US" dirty="0" smtClean="0">
                <a:solidFill>
                  <a:schemeClr val="accent1"/>
                </a:solidFill>
              </a:rPr>
              <a:t>Causes</a:t>
            </a:r>
            <a:r>
              <a:rPr lang="en-US" dirty="0" smtClean="0"/>
              <a:t>:  No exact causes, most think combo of biological and environmental</a:t>
            </a:r>
          </a:p>
          <a:p>
            <a:endParaRPr lang="en-US" dirty="0" smtClean="0"/>
          </a:p>
          <a:p>
            <a:r>
              <a:rPr lang="en-US" dirty="0" smtClean="0">
                <a:solidFill>
                  <a:schemeClr val="accent1"/>
                </a:solidFill>
              </a:rPr>
              <a:t>Treatment</a:t>
            </a:r>
            <a:r>
              <a:rPr lang="en-US" dirty="0" smtClean="0"/>
              <a:t>:  medical care, counseling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ox(i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ox(in)">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box(in)">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Impulse control disorders</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smtClean="0"/>
              <a:t>People cannot control the urge to hurt themselves or others</a:t>
            </a:r>
          </a:p>
          <a:p>
            <a:r>
              <a:rPr lang="en-US" dirty="0" smtClean="0">
                <a:solidFill>
                  <a:schemeClr val="accent1"/>
                </a:solidFill>
              </a:rPr>
              <a:t>Types</a:t>
            </a:r>
            <a:r>
              <a:rPr lang="en-US" dirty="0" smtClean="0"/>
              <a:t>:</a:t>
            </a:r>
          </a:p>
          <a:p>
            <a:pPr>
              <a:buNone/>
            </a:pPr>
            <a:r>
              <a:rPr lang="en-US" dirty="0" smtClean="0"/>
              <a:t>		Kleptomania- unplanned theft</a:t>
            </a:r>
          </a:p>
          <a:p>
            <a:pPr>
              <a:buNone/>
            </a:pPr>
            <a:r>
              <a:rPr lang="en-US" dirty="0" smtClean="0"/>
              <a:t>		Cutting- repetitive cutting on body parts</a:t>
            </a:r>
          </a:p>
          <a:p>
            <a:pPr>
              <a:buNone/>
            </a:pPr>
            <a:r>
              <a:rPr lang="en-US" dirty="0" smtClean="0"/>
              <a:t>		Pyromania- setting fires</a:t>
            </a:r>
          </a:p>
          <a:p>
            <a:pPr>
              <a:buNone/>
            </a:pPr>
            <a:r>
              <a:rPr lang="en-US" dirty="0" smtClean="0"/>
              <a:t>		Excessive Gambling or Shopping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r>
              <a:rPr lang="en-US" dirty="0" smtClean="0">
                <a:solidFill>
                  <a:schemeClr val="accent1"/>
                </a:solidFill>
              </a:rPr>
              <a:t>Others:</a:t>
            </a:r>
            <a:endParaRPr lang="en-US" dirty="0">
              <a:solidFill>
                <a:schemeClr val="accent1"/>
              </a:solidFill>
            </a:endParaRPr>
          </a:p>
        </p:txBody>
      </p:sp>
      <p:sp>
        <p:nvSpPr>
          <p:cNvPr id="3" name="Content Placeholder 2"/>
          <p:cNvSpPr>
            <a:spLocks noGrp="1"/>
          </p:cNvSpPr>
          <p:nvPr>
            <p:ph sz="quarter" idx="1"/>
          </p:nvPr>
        </p:nvSpPr>
        <p:spPr/>
        <p:txBody>
          <a:bodyPr/>
          <a:lstStyle/>
          <a:p>
            <a:pPr>
              <a:buNone/>
            </a:pPr>
            <a:r>
              <a:rPr lang="en-US" dirty="0" smtClean="0"/>
              <a:t> </a:t>
            </a:r>
            <a:r>
              <a:rPr lang="en-US" dirty="0" smtClean="0">
                <a:solidFill>
                  <a:schemeClr val="accent1"/>
                </a:solidFill>
              </a:rPr>
              <a:t>Conduct Disorder- </a:t>
            </a:r>
            <a:r>
              <a:rPr lang="en-US" dirty="0" smtClean="0"/>
              <a:t>People who violate others rights and can’t follow social rules</a:t>
            </a:r>
          </a:p>
          <a:p>
            <a:pPr>
              <a:buNone/>
            </a:pPr>
            <a:endParaRPr lang="en-US" dirty="0" smtClean="0"/>
          </a:p>
          <a:p>
            <a:pPr>
              <a:buNone/>
            </a:pPr>
            <a:r>
              <a:rPr lang="en-US" dirty="0" smtClean="0"/>
              <a:t>Examples:  stealing, lying, cheating, aggression, violence, truancy, arson and vandalism</a:t>
            </a:r>
          </a:p>
          <a:p>
            <a:pPr>
              <a:buNone/>
            </a:pPr>
            <a:endParaRPr lang="en-US" dirty="0" smtClean="0"/>
          </a:p>
          <a:p>
            <a:pPr>
              <a:buNone/>
            </a:pPr>
            <a:r>
              <a:rPr lang="en-US" dirty="0" smtClean="0">
                <a:solidFill>
                  <a:schemeClr val="accent1"/>
                </a:solidFill>
              </a:rPr>
              <a:t>Substance Abuse </a:t>
            </a:r>
            <a:r>
              <a:rPr lang="en-US" dirty="0" smtClean="0"/>
              <a:t>(addiction)- 60% are also diagnosed with a second disorder</a:t>
            </a:r>
          </a:p>
          <a:p>
            <a:pPr>
              <a:buNone/>
            </a:pPr>
            <a:endParaRPr lang="en-US" dirty="0" smtClean="0"/>
          </a:p>
          <a:p>
            <a:pPr>
              <a:buNone/>
            </a:pPr>
            <a:r>
              <a:rPr lang="en-US" dirty="0" smtClean="0"/>
              <a:t>Treatment:  treatment programs, detox, medication, therapy, AA or NA programs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smtClean="0">
                <a:solidFill>
                  <a:schemeClr val="accent1"/>
                </a:solidFill>
              </a:rPr>
              <a:t>vocabulary</a:t>
            </a:r>
            <a:endParaRPr lang="en-US" sz="4000" dirty="0">
              <a:solidFill>
                <a:schemeClr val="accent1"/>
              </a:solidFill>
            </a:endParaRPr>
          </a:p>
        </p:txBody>
      </p:sp>
      <p:sp>
        <p:nvSpPr>
          <p:cNvPr id="3" name="Content Placeholder 2"/>
          <p:cNvSpPr>
            <a:spLocks noGrp="1"/>
          </p:cNvSpPr>
          <p:nvPr>
            <p:ph sz="quarter" idx="1"/>
          </p:nvPr>
        </p:nvSpPr>
        <p:spPr/>
        <p:txBody>
          <a:bodyPr/>
          <a:lstStyle/>
          <a:p>
            <a:r>
              <a:rPr lang="en-US" dirty="0" smtClean="0"/>
              <a:t>Anxiety</a:t>
            </a:r>
          </a:p>
          <a:p>
            <a:r>
              <a:rPr lang="en-US" dirty="0" smtClean="0"/>
              <a:t>Depression</a:t>
            </a:r>
          </a:p>
          <a:p>
            <a:r>
              <a:rPr lang="en-US" dirty="0" smtClean="0"/>
              <a:t>Apathy</a:t>
            </a:r>
          </a:p>
          <a:p>
            <a:r>
              <a:rPr lang="en-US" dirty="0" smtClean="0"/>
              <a:t>Mental Disorder</a:t>
            </a:r>
          </a:p>
          <a:p>
            <a:r>
              <a:rPr lang="en-US" dirty="0" smtClean="0"/>
              <a:t>Stigma</a:t>
            </a:r>
          </a:p>
          <a:p>
            <a:r>
              <a:rPr lang="en-US" dirty="0" smtClean="0"/>
              <a:t>Alienation</a:t>
            </a:r>
          </a:p>
          <a:p>
            <a:pPr>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rPr>
              <a:t>schizophrenia</a:t>
            </a:r>
            <a:endParaRPr lang="en-US" sz="4000" dirty="0">
              <a:solidFill>
                <a:schemeClr val="accent1"/>
              </a:solidFill>
            </a:endParaRPr>
          </a:p>
        </p:txBody>
      </p:sp>
      <p:sp>
        <p:nvSpPr>
          <p:cNvPr id="3" name="Content Placeholder 2"/>
          <p:cNvSpPr>
            <a:spLocks noGrp="1"/>
          </p:cNvSpPr>
          <p:nvPr>
            <p:ph sz="quarter" idx="1"/>
          </p:nvPr>
        </p:nvSpPr>
        <p:spPr/>
        <p:txBody>
          <a:bodyPr/>
          <a:lstStyle/>
          <a:p>
            <a:r>
              <a:rPr lang="en-US" dirty="0" smtClean="0"/>
              <a:t>Person loses contact with reality</a:t>
            </a:r>
          </a:p>
          <a:p>
            <a:endParaRPr lang="en-US" dirty="0" smtClean="0"/>
          </a:p>
          <a:p>
            <a:r>
              <a:rPr lang="en-US" dirty="0" smtClean="0"/>
              <a:t>Symptoms:  delusions, hallucinations and thought disorders.</a:t>
            </a:r>
          </a:p>
          <a:p>
            <a:endParaRPr lang="en-US" dirty="0" smtClean="0"/>
          </a:p>
          <a:p>
            <a:r>
              <a:rPr lang="en-US" dirty="0" smtClean="0"/>
              <a:t>Treatment:  professional help and medication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Treatments for mental disorders</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Drug therapy</a:t>
            </a:r>
          </a:p>
          <a:p>
            <a:r>
              <a:rPr lang="en-US" dirty="0" smtClean="0"/>
              <a:t>Electroshock therapy</a:t>
            </a:r>
          </a:p>
          <a:p>
            <a:r>
              <a:rPr lang="en-US" dirty="0" smtClean="0"/>
              <a:t>Psychotherapy, individual, group or family</a:t>
            </a:r>
          </a:p>
          <a:p>
            <a:r>
              <a:rPr lang="en-US" dirty="0" smtClean="0"/>
              <a:t>Behavior therapy such as relaxation training</a:t>
            </a:r>
          </a:p>
          <a:p>
            <a:r>
              <a:rPr lang="en-US" dirty="0" smtClean="0"/>
              <a:t>Hypnotherapy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Video:  Common Psychological disorders of adolescence</a:t>
            </a:r>
            <a:endParaRPr lang="en-US" dirty="0">
              <a:solidFill>
                <a:srgbClr val="FF0000"/>
              </a:solidFill>
            </a:endParaRPr>
          </a:p>
        </p:txBody>
      </p:sp>
      <p:pic>
        <p:nvPicPr>
          <p:cNvPr id="4" name="Content Placeholder 3" descr="mental disorders.jpg"/>
          <p:cNvPicPr>
            <a:picLocks noGrp="1" noChangeAspect="1"/>
          </p:cNvPicPr>
          <p:nvPr>
            <p:ph sz="quarter" idx="1"/>
          </p:nvPr>
        </p:nvPicPr>
        <p:blipFill>
          <a:blip r:embed="rId2" cstate="print"/>
          <a:stretch>
            <a:fillRect/>
          </a:stretch>
        </p:blipFill>
        <p:spPr>
          <a:xfrm>
            <a:off x="990600" y="1600200"/>
            <a:ext cx="6934200" cy="47244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09600"/>
          </a:xfrm>
        </p:spPr>
        <p:txBody>
          <a:bodyPr/>
          <a:lstStyle/>
          <a:p>
            <a:pPr algn="ctr"/>
            <a:r>
              <a:rPr lang="en-US" dirty="0" smtClean="0">
                <a:solidFill>
                  <a:schemeClr val="accent1"/>
                </a:solidFill>
              </a:rPr>
              <a:t>FAMOUS PERSON PROJECT</a:t>
            </a:r>
            <a:endParaRPr lang="en-US" dirty="0">
              <a:solidFill>
                <a:schemeClr val="accent1"/>
              </a:solidFill>
            </a:endParaRPr>
          </a:p>
        </p:txBody>
      </p:sp>
      <p:sp>
        <p:nvSpPr>
          <p:cNvPr id="3" name="Content Placeholder 2"/>
          <p:cNvSpPr>
            <a:spLocks noGrp="1"/>
          </p:cNvSpPr>
          <p:nvPr>
            <p:ph sz="quarter" idx="1"/>
          </p:nvPr>
        </p:nvSpPr>
        <p:spPr>
          <a:xfrm>
            <a:off x="457200" y="838200"/>
            <a:ext cx="8153400" cy="6019800"/>
          </a:xfrm>
        </p:spPr>
        <p:txBody>
          <a:bodyPr>
            <a:normAutofit fontScale="92500" lnSpcReduction="10000"/>
          </a:bodyPr>
          <a:lstStyle/>
          <a:p>
            <a:r>
              <a:rPr lang="en-US" dirty="0" smtClean="0"/>
              <a:t>CREATE A POWER POINT </a:t>
            </a:r>
            <a:r>
              <a:rPr lang="en-US" dirty="0" smtClean="0"/>
              <a:t>BIOGRAPHY </a:t>
            </a:r>
            <a:r>
              <a:rPr lang="en-US" dirty="0" smtClean="0"/>
              <a:t>OF YOUR </a:t>
            </a:r>
            <a:r>
              <a:rPr lang="en-US" dirty="0" smtClean="0"/>
              <a:t>PERSON</a:t>
            </a:r>
            <a:endParaRPr lang="en-US" dirty="0" smtClean="0"/>
          </a:p>
          <a:p>
            <a:r>
              <a:rPr lang="en-US" dirty="0" smtClean="0"/>
              <a:t>ANSWER THE FOLLOWING QUESTIONS:</a:t>
            </a:r>
          </a:p>
          <a:p>
            <a:pPr lvl="1">
              <a:buNone/>
            </a:pPr>
            <a:r>
              <a:rPr lang="en-US" sz="2200" dirty="0" smtClean="0"/>
              <a:t>1-What is the person famous for?</a:t>
            </a:r>
          </a:p>
          <a:p>
            <a:pPr lvl="1">
              <a:buNone/>
            </a:pPr>
            <a:r>
              <a:rPr lang="en-US" sz="2200" dirty="0" smtClean="0"/>
              <a:t>2-What psychological disorder do/did they have?</a:t>
            </a:r>
          </a:p>
          <a:p>
            <a:pPr lvl="1">
              <a:buNone/>
            </a:pPr>
            <a:r>
              <a:rPr lang="en-US" sz="2200" dirty="0" smtClean="0"/>
              <a:t>3-When did it start?  How did it manifest itself?</a:t>
            </a:r>
          </a:p>
          <a:p>
            <a:pPr lvl="1">
              <a:buNone/>
            </a:pPr>
            <a:r>
              <a:rPr lang="en-US" sz="2200" dirty="0" smtClean="0"/>
              <a:t>4-How did the illness affect the persons thoughts, feelings and behaviors?</a:t>
            </a:r>
          </a:p>
          <a:p>
            <a:pPr lvl="1">
              <a:buNone/>
            </a:pPr>
            <a:r>
              <a:rPr lang="en-US" sz="2200" dirty="0" smtClean="0"/>
              <a:t>5-Did the disorder cause the person difficulty in his or her life?  In what way?</a:t>
            </a:r>
          </a:p>
          <a:p>
            <a:pPr lvl="1">
              <a:buNone/>
            </a:pPr>
            <a:r>
              <a:rPr lang="en-US" sz="2200" dirty="0" smtClean="0"/>
              <a:t>6-Did the person seek treatment?  If so, what kind?</a:t>
            </a:r>
          </a:p>
          <a:p>
            <a:pPr lvl="1">
              <a:buNone/>
            </a:pPr>
            <a:r>
              <a:rPr lang="en-US" sz="2200" dirty="0" smtClean="0"/>
              <a:t>7-What is the person’s greatest achievement in life?</a:t>
            </a:r>
          </a:p>
          <a:p>
            <a:pPr lvl="1">
              <a:buNone/>
            </a:pPr>
            <a:r>
              <a:rPr lang="en-US" sz="2200" dirty="0" smtClean="0"/>
              <a:t>8-Did having a psychological disorder affect the person’s ability to achieve success?</a:t>
            </a:r>
          </a:p>
          <a:p>
            <a:pPr lvl="1">
              <a:buNone/>
            </a:pPr>
            <a:r>
              <a:rPr lang="en-US" sz="2200" dirty="0" smtClean="0"/>
              <a:t>9-How has the individuals life changed as a result of the disorder?</a:t>
            </a:r>
          </a:p>
          <a:p>
            <a:pPr lvl="1">
              <a:buNone/>
            </a:pPr>
            <a:r>
              <a:rPr lang="en-US" sz="2200" dirty="0" smtClean="0"/>
              <a:t>10-What has the person said publicly, regarding his/her disorder?</a:t>
            </a:r>
          </a:p>
          <a:p>
            <a:endParaRPr lang="en-US" sz="2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635000"/>
            <a:ext cx="7848600" cy="5232400"/>
          </a:xfrm>
          <a:prstGeom prst="rect">
            <a:avLst/>
          </a:prstGeom>
        </p:spPr>
      </p:pic>
    </p:spTree>
    <p:extLst>
      <p:ext uri="{BB962C8B-B14F-4D97-AF65-F5344CB8AC3E}">
        <p14:creationId xmlns:p14="http://schemas.microsoft.com/office/powerpoint/2010/main" val="562214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Suicide:  Myth and Facts</a:t>
            </a:r>
            <a:endParaRPr lang="en-US" dirty="0">
              <a:solidFill>
                <a:schemeClr val="accent1">
                  <a:lumMod val="75000"/>
                </a:schemeClr>
              </a:solidFill>
            </a:endParaRPr>
          </a:p>
        </p:txBody>
      </p:sp>
      <p:sp>
        <p:nvSpPr>
          <p:cNvPr id="3" name="Content Placeholder 2"/>
          <p:cNvSpPr>
            <a:spLocks noGrp="1"/>
          </p:cNvSpPr>
          <p:nvPr>
            <p:ph idx="1"/>
          </p:nvPr>
        </p:nvSpPr>
        <p:spPr>
          <a:xfrm>
            <a:off x="304800" y="1807361"/>
            <a:ext cx="7829755" cy="4898239"/>
          </a:xfrm>
        </p:spPr>
        <p:txBody>
          <a:bodyPr/>
          <a:lstStyle/>
          <a:p>
            <a:pPr>
              <a:buFont typeface="Wingdings" pitchFamily="2" charset="2"/>
              <a:buChar char="v"/>
            </a:pPr>
            <a:r>
              <a:rPr lang="en-US" sz="2000" dirty="0" smtClean="0">
                <a:solidFill>
                  <a:schemeClr val="accent2"/>
                </a:solidFill>
              </a:rPr>
              <a:t>Myth:  It’s normal for teens to be moody, teens don’t suffer from “real” depression.</a:t>
            </a:r>
          </a:p>
          <a:p>
            <a:pPr>
              <a:buNone/>
            </a:pPr>
            <a:r>
              <a:rPr lang="en-US" sz="2000" dirty="0" smtClean="0"/>
              <a:t>	Fact:  Depression affects all ages, races, and ethnicities.</a:t>
            </a:r>
          </a:p>
          <a:p>
            <a:pPr>
              <a:buFont typeface="Wingdings" pitchFamily="2" charset="2"/>
              <a:buChar char="v"/>
            </a:pPr>
            <a:r>
              <a:rPr lang="en-US" sz="2000" dirty="0" smtClean="0">
                <a:solidFill>
                  <a:schemeClr val="accent2"/>
                </a:solidFill>
              </a:rPr>
              <a:t>Myth:  Teens who claim to be depressed are weak and just need to pull themselves together.</a:t>
            </a:r>
            <a:r>
              <a:rPr lang="en-US" sz="2000" dirty="0" smtClean="0">
                <a:solidFill>
                  <a:schemeClr val="bg1">
                    <a:lumMod val="95000"/>
                    <a:lumOff val="5000"/>
                  </a:schemeClr>
                </a:solidFill>
              </a:rPr>
              <a:t>  </a:t>
            </a:r>
          </a:p>
          <a:p>
            <a:pPr>
              <a:buNone/>
            </a:pPr>
            <a:r>
              <a:rPr lang="en-US" sz="2000" dirty="0" smtClean="0"/>
              <a:t>	Fact:  Depression is not a weakness, but a serious health disorder which needs treatment just like any other disease.</a:t>
            </a:r>
          </a:p>
          <a:p>
            <a:pPr>
              <a:buFont typeface="Wingdings" pitchFamily="2" charset="2"/>
              <a:buChar char="v"/>
            </a:pPr>
            <a:r>
              <a:rPr lang="en-US" sz="2000" dirty="0" smtClean="0">
                <a:solidFill>
                  <a:schemeClr val="accent2"/>
                </a:solidFill>
              </a:rPr>
              <a:t>Myth:  People who talk about suicide won’t really do it.</a:t>
            </a:r>
          </a:p>
          <a:p>
            <a:pPr>
              <a:buNone/>
            </a:pPr>
            <a:r>
              <a:rPr lang="en-US" sz="2000" dirty="0" smtClean="0"/>
              <a:t>	Fact:  Almost everyone who dies from suicide has given some clue or warning.  Do not ignore threats.</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14400"/>
            <a:ext cx="7565813" cy="6001643"/>
          </a:xfrm>
          <a:prstGeom prst="rect">
            <a:avLst/>
          </a:prstGeom>
          <a:noFill/>
        </p:spPr>
        <p:txBody>
          <a:bodyPr wrap="square" rtlCol="0">
            <a:spAutoFit/>
          </a:bodyPr>
          <a:lstStyle/>
          <a:p>
            <a:pPr>
              <a:buFont typeface="Wingdings" pitchFamily="2" charset="2"/>
              <a:buChar char="v"/>
            </a:pPr>
            <a:r>
              <a:rPr lang="en-US" sz="2000" dirty="0" smtClean="0">
                <a:solidFill>
                  <a:schemeClr val="accent2"/>
                </a:solidFill>
              </a:rPr>
              <a:t>Myth:  If a person is determined to kill themselves, nothing is going to stop them.</a:t>
            </a:r>
          </a:p>
          <a:p>
            <a:endParaRPr lang="en-US" sz="2000" dirty="0" smtClean="0">
              <a:solidFill>
                <a:schemeClr val="bg1">
                  <a:lumMod val="95000"/>
                  <a:lumOff val="5000"/>
                </a:schemeClr>
              </a:solidFill>
            </a:endParaRPr>
          </a:p>
          <a:p>
            <a:r>
              <a:rPr lang="en-US" sz="2000" dirty="0" smtClean="0"/>
              <a:t>Fact:  Even the most severely depressed person has mixed feelings about death, wavering until the very last moment.  Most don’t want death, they just want the pain to stop.</a:t>
            </a:r>
          </a:p>
          <a:p>
            <a:endParaRPr lang="en-US" sz="2000" dirty="0" smtClean="0"/>
          </a:p>
          <a:p>
            <a:pPr>
              <a:buFont typeface="Wingdings" pitchFamily="2" charset="2"/>
              <a:buChar char="v"/>
            </a:pPr>
            <a:r>
              <a:rPr lang="en-US" sz="2000" dirty="0" smtClean="0">
                <a:solidFill>
                  <a:schemeClr val="accent2"/>
                </a:solidFill>
              </a:rPr>
              <a:t>Myth:  People who commit suicide are people who were unwilling to seek help.</a:t>
            </a:r>
          </a:p>
          <a:p>
            <a:endParaRPr lang="en-US" sz="2000" dirty="0" smtClean="0">
              <a:solidFill>
                <a:schemeClr val="bg1">
                  <a:lumMod val="95000"/>
                  <a:lumOff val="5000"/>
                </a:schemeClr>
              </a:solidFill>
            </a:endParaRPr>
          </a:p>
          <a:p>
            <a:r>
              <a:rPr lang="en-US" sz="2000" dirty="0" smtClean="0"/>
              <a:t>Fact:  Studies have shown that ½ had sought help within six months before their deaths.</a:t>
            </a:r>
          </a:p>
          <a:p>
            <a:endParaRPr lang="en-US" sz="2000" dirty="0" smtClean="0"/>
          </a:p>
          <a:p>
            <a:pPr>
              <a:buFont typeface="Wingdings" pitchFamily="2" charset="2"/>
              <a:buChar char="v"/>
            </a:pPr>
            <a:r>
              <a:rPr lang="en-US" sz="2000" dirty="0" smtClean="0">
                <a:solidFill>
                  <a:schemeClr val="accent2"/>
                </a:solidFill>
              </a:rPr>
              <a:t>Myth:  Talking about suicide may give them the idea.</a:t>
            </a:r>
          </a:p>
          <a:p>
            <a:pPr>
              <a:buFont typeface="Courier New" pitchFamily="49" charset="0"/>
              <a:buChar char="o"/>
            </a:pPr>
            <a:endParaRPr lang="en-US" sz="2000" dirty="0" smtClean="0">
              <a:solidFill>
                <a:schemeClr val="bg1"/>
              </a:solidFill>
            </a:endParaRPr>
          </a:p>
          <a:p>
            <a:r>
              <a:rPr lang="en-US" sz="2000" dirty="0" smtClean="0"/>
              <a:t>Fact:  You don’t give a suicidal person morbid ideas by talking about suicide.  Discussing it openly is one of the best things you can do</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diamond(in)">
                                      <p:cBhvr>
                                        <p:cTn id="7" dur="2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checkerboard(across)">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animEffect transition="in" filter="checkerboard(across)">
                                      <p:cBhvr>
                                        <p:cTn id="1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152401"/>
            <a:ext cx="7125113" cy="685799"/>
          </a:xfrm>
        </p:spPr>
        <p:txBody>
          <a:bodyPr/>
          <a:lstStyle/>
          <a:p>
            <a:pPr algn="ctr"/>
            <a:r>
              <a:rPr lang="en-US" dirty="0" smtClean="0">
                <a:solidFill>
                  <a:schemeClr val="accent1">
                    <a:lumMod val="75000"/>
                  </a:schemeClr>
                </a:solidFill>
              </a:rPr>
              <a:t>Suicide Prevention</a:t>
            </a:r>
            <a:endParaRPr lang="en-US" dirty="0">
              <a:solidFill>
                <a:schemeClr val="accent1">
                  <a:lumMod val="75000"/>
                </a:schemeClr>
              </a:solidFill>
            </a:endParaRPr>
          </a:p>
        </p:txBody>
      </p:sp>
      <p:sp>
        <p:nvSpPr>
          <p:cNvPr id="3" name="Content Placeholder 2"/>
          <p:cNvSpPr>
            <a:spLocks noGrp="1"/>
          </p:cNvSpPr>
          <p:nvPr>
            <p:ph idx="1"/>
          </p:nvPr>
        </p:nvSpPr>
        <p:spPr>
          <a:xfrm>
            <a:off x="304800" y="990600"/>
            <a:ext cx="8610600" cy="5715001"/>
          </a:xfrm>
        </p:spPr>
        <p:txBody>
          <a:bodyPr>
            <a:normAutofit/>
          </a:bodyPr>
          <a:lstStyle/>
          <a:p>
            <a:r>
              <a:rPr lang="en-US" dirty="0" smtClean="0">
                <a:solidFill>
                  <a:srgbClr val="FF0000"/>
                </a:solidFill>
              </a:rPr>
              <a:t>Wisconsin is the #3 state for suicide among teens in the US</a:t>
            </a:r>
          </a:p>
          <a:p>
            <a:r>
              <a:rPr lang="en-US" dirty="0" smtClean="0">
                <a:solidFill>
                  <a:srgbClr val="FF0000"/>
                </a:solidFill>
              </a:rPr>
              <a:t>1 in 8 teens in WI have contemplated death</a:t>
            </a:r>
          </a:p>
          <a:p>
            <a:r>
              <a:rPr lang="en-US" dirty="0" smtClean="0">
                <a:solidFill>
                  <a:srgbClr val="FF0000"/>
                </a:solidFill>
              </a:rPr>
              <a:t>Suicide Risk Factors:  </a:t>
            </a:r>
            <a:r>
              <a:rPr lang="en-US" dirty="0" smtClean="0"/>
              <a:t>90% are suffering from depression or another mental disorder, or have a history of drug/alcohol abuse</a:t>
            </a:r>
          </a:p>
          <a:p>
            <a:r>
              <a:rPr lang="en-US" dirty="0" smtClean="0">
                <a:solidFill>
                  <a:schemeClr val="accent1">
                    <a:lumMod val="75000"/>
                  </a:schemeClr>
                </a:solidFill>
              </a:rPr>
              <a:t>YRBS survey for MPS – 12% tried it</a:t>
            </a:r>
          </a:p>
          <a:p>
            <a:r>
              <a:rPr lang="en-US" dirty="0" smtClean="0">
                <a:solidFill>
                  <a:srgbClr val="FF0000"/>
                </a:solidFill>
              </a:rPr>
              <a:t>Warning signs of Depression could be an indicator</a:t>
            </a:r>
          </a:p>
        </p:txBody>
      </p:sp>
    </p:spTree>
    <p:extLst>
      <p:ext uri="{BB962C8B-B14F-4D97-AF65-F5344CB8AC3E}">
        <p14:creationId xmlns:p14="http://schemas.microsoft.com/office/powerpoint/2010/main" val="230266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762000"/>
          </a:xfrm>
        </p:spPr>
        <p:txBody>
          <a:bodyPr>
            <a:normAutofit fontScale="90000"/>
          </a:bodyPr>
          <a:lstStyle/>
          <a:p>
            <a:pPr algn="ctr"/>
            <a:r>
              <a:rPr lang="en-US" dirty="0" smtClean="0">
                <a:solidFill>
                  <a:srgbClr val="FF0000"/>
                </a:solidFill>
              </a:rPr>
              <a:t>Warning signs of Suicide:</a:t>
            </a:r>
            <a:br>
              <a:rPr lang="en-US" dirty="0" smtClean="0">
                <a:solidFill>
                  <a:srgbClr val="FF0000"/>
                </a:solidFill>
              </a:rPr>
            </a:br>
            <a:endParaRPr lang="en-US" dirty="0"/>
          </a:p>
        </p:txBody>
      </p:sp>
      <p:sp>
        <p:nvSpPr>
          <p:cNvPr id="3" name="Content Placeholder 2"/>
          <p:cNvSpPr>
            <a:spLocks noGrp="1"/>
          </p:cNvSpPr>
          <p:nvPr>
            <p:ph sz="quarter" idx="1"/>
          </p:nvPr>
        </p:nvSpPr>
        <p:spPr>
          <a:xfrm>
            <a:off x="457200" y="762000"/>
            <a:ext cx="7467600" cy="5711952"/>
          </a:xfrm>
        </p:spPr>
        <p:txBody>
          <a:bodyPr>
            <a:normAutofit fontScale="25000" lnSpcReduction="20000"/>
          </a:bodyPr>
          <a:lstStyle/>
          <a:p>
            <a:pPr marL="0" indent="0">
              <a:buNone/>
            </a:pPr>
            <a:r>
              <a:rPr lang="en-US" dirty="0" smtClean="0"/>
              <a:t>	</a:t>
            </a:r>
            <a:r>
              <a:rPr lang="en-US" sz="7200" dirty="0" smtClean="0"/>
              <a:t>Direct or Indirect statements</a:t>
            </a:r>
          </a:p>
          <a:p>
            <a:pPr marL="0" indent="0">
              <a:buNone/>
            </a:pPr>
            <a:r>
              <a:rPr lang="en-US" sz="7200" dirty="0" smtClean="0"/>
              <a:t>	Writing poems, lyrics or diary entries that talk about 	death</a:t>
            </a:r>
          </a:p>
          <a:p>
            <a:pPr marL="0" indent="0">
              <a:buNone/>
            </a:pPr>
            <a:r>
              <a:rPr lang="en-US" sz="7200" dirty="0" smtClean="0"/>
              <a:t>	An unusual obsession with death</a:t>
            </a:r>
          </a:p>
          <a:p>
            <a:pPr marL="0" indent="0">
              <a:buNone/>
            </a:pPr>
            <a:r>
              <a:rPr lang="en-US" sz="7200" dirty="0" smtClean="0"/>
              <a:t>	Withdrawal from friends/family</a:t>
            </a:r>
          </a:p>
          <a:p>
            <a:pPr marL="0" indent="0">
              <a:buNone/>
            </a:pPr>
            <a:r>
              <a:rPr lang="en-US" sz="7200" dirty="0" smtClean="0"/>
              <a:t>	Dramatic changes in personality, hygiene, or 	appearance</a:t>
            </a:r>
          </a:p>
          <a:p>
            <a:pPr marL="0" indent="0">
              <a:buNone/>
            </a:pPr>
            <a:r>
              <a:rPr lang="en-US" sz="7200" dirty="0" smtClean="0"/>
              <a:t>	Impulsive, irrational behavior</a:t>
            </a:r>
          </a:p>
          <a:p>
            <a:pPr marL="0" indent="0">
              <a:buNone/>
            </a:pPr>
            <a:r>
              <a:rPr lang="en-US" sz="7200" dirty="0" smtClean="0"/>
              <a:t>	Deterioration in school work or recreational performance</a:t>
            </a:r>
          </a:p>
          <a:p>
            <a:pPr marL="0" indent="0">
              <a:buNone/>
            </a:pPr>
            <a:r>
              <a:rPr lang="en-US" sz="7200" dirty="0" smtClean="0"/>
              <a:t>	Giving away personal belongings</a:t>
            </a:r>
          </a:p>
          <a:p>
            <a:pPr marL="0" indent="0">
              <a:buNone/>
            </a:pPr>
            <a:r>
              <a:rPr lang="en-US" sz="7200" dirty="0" smtClean="0"/>
              <a:t>	Complaints about physical symptoms like stomach or 	headaches</a:t>
            </a:r>
          </a:p>
          <a:p>
            <a:pPr marL="0" indent="0">
              <a:buNone/>
            </a:pPr>
            <a:r>
              <a:rPr lang="en-US" sz="7200" dirty="0" smtClean="0"/>
              <a:t>	Violent actions, rebellious behavior, or running away</a:t>
            </a:r>
          </a:p>
          <a:p>
            <a:pPr marL="0" indent="0">
              <a:buNone/>
            </a:pPr>
            <a:r>
              <a:rPr lang="en-US" sz="7200" dirty="0" smtClean="0"/>
              <a:t>	Previous attempts</a:t>
            </a:r>
          </a:p>
          <a:p>
            <a:pPr marL="0" indent="0">
              <a:buNone/>
            </a:pPr>
            <a:r>
              <a:rPr lang="en-US" sz="7200" dirty="0" smtClean="0"/>
              <a:t>	Verbalizing threats</a:t>
            </a:r>
          </a:p>
          <a:p>
            <a:pPr marL="0" indent="0">
              <a:buNone/>
            </a:pPr>
            <a:r>
              <a:rPr lang="en-US" sz="7200" dirty="0" smtClean="0"/>
              <a:t>	Statements like “I won’t be missed”</a:t>
            </a:r>
          </a:p>
          <a:p>
            <a:pPr marL="0" indent="0">
              <a:buNone/>
            </a:pPr>
            <a:r>
              <a:rPr lang="en-US" sz="7200" dirty="0" smtClean="0"/>
              <a:t>	Acute personality changes</a:t>
            </a:r>
          </a:p>
          <a:p>
            <a:pPr marL="0" indent="0">
              <a:buNone/>
            </a:pPr>
            <a:r>
              <a:rPr lang="en-US" sz="7200" dirty="0" smtClean="0"/>
              <a:t>	Use or increased use of substances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solidFill>
              </a:rPr>
              <a:t>Letter From Paula</a:t>
            </a:r>
            <a:endParaRPr lang="en-US" sz="4400" dirty="0">
              <a:solidFill>
                <a:schemeClr val="accent1"/>
              </a:solidFill>
            </a:endParaRPr>
          </a:p>
        </p:txBody>
      </p:sp>
      <p:sp>
        <p:nvSpPr>
          <p:cNvPr id="3" name="Content Placeholder 2"/>
          <p:cNvSpPr>
            <a:spLocks noGrp="1"/>
          </p:cNvSpPr>
          <p:nvPr>
            <p:ph sz="quarter" idx="1"/>
          </p:nvPr>
        </p:nvSpPr>
        <p:spPr/>
        <p:txBody>
          <a:bodyPr/>
          <a:lstStyle/>
          <a:p>
            <a:r>
              <a:rPr lang="en-US" dirty="0" smtClean="0"/>
              <a:t>Draw a circle- inside the circle identify the feelings and emotions that you believe Paula may have had when she wrote the letter.</a:t>
            </a:r>
          </a:p>
          <a:p>
            <a:endParaRPr lang="en-US" dirty="0" smtClean="0"/>
          </a:p>
          <a:p>
            <a:r>
              <a:rPr lang="en-US" dirty="0" smtClean="0"/>
              <a:t>Outside the circle-identify the warning signs or red flags that give evidence to show Paula is perhaps asking for help for her depression and/or possible suicide.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solidFill>
                  <a:schemeClr val="accent1"/>
                </a:solidFill>
              </a:rPr>
              <a:t>Facts of mental illness</a:t>
            </a:r>
            <a:endParaRPr lang="en-US" dirty="0">
              <a:solidFill>
                <a:schemeClr val="accent1"/>
              </a:solidFill>
            </a:endParaRPr>
          </a:p>
        </p:txBody>
      </p:sp>
      <p:sp>
        <p:nvSpPr>
          <p:cNvPr id="3" name="Content Placeholder 2"/>
          <p:cNvSpPr>
            <a:spLocks noGrp="1"/>
          </p:cNvSpPr>
          <p:nvPr>
            <p:ph sz="quarter" idx="1"/>
          </p:nvPr>
        </p:nvSpPr>
        <p:spPr>
          <a:xfrm>
            <a:off x="457200" y="1066800"/>
            <a:ext cx="7467600" cy="5407152"/>
          </a:xfrm>
        </p:spPr>
        <p:txBody>
          <a:bodyPr>
            <a:normAutofit fontScale="92500" lnSpcReduction="10000"/>
          </a:bodyPr>
          <a:lstStyle/>
          <a:p>
            <a:r>
              <a:rPr lang="en-US" dirty="0" smtClean="0"/>
              <a:t>According to the National Institute of Mental Health, about half of all Americans will have a psychological disorder at some point in their lives.  </a:t>
            </a:r>
          </a:p>
          <a:p>
            <a:r>
              <a:rPr lang="en-US" dirty="0" smtClean="0"/>
              <a:t>50% of all serious disorders begin by age 14, and 75% are present by age 25</a:t>
            </a:r>
          </a:p>
          <a:p>
            <a:r>
              <a:rPr lang="en-US" dirty="0" smtClean="0"/>
              <a:t>The National Health and Nutritional Examination Survey found that the rate of mental disorders among 8-15 yr olds was comparable to the rate of diabetes, asthma and other childhood diseases in the same age group</a:t>
            </a:r>
          </a:p>
          <a:p>
            <a:r>
              <a:rPr lang="en-US" dirty="0" smtClean="0"/>
              <a:t>Psychological disorders often co-exist.  At least 60% of people battling either mental illness or substance abuse are battling both conditions at the same time</a:t>
            </a:r>
          </a:p>
          <a:p>
            <a:r>
              <a:rPr lang="en-US" dirty="0" smtClean="0"/>
              <a:t>In extreme conditions it can lead to suicide.  Suicide is the 3</a:t>
            </a:r>
            <a:r>
              <a:rPr lang="en-US" baseline="30000" dirty="0" smtClean="0"/>
              <a:t>rd</a:t>
            </a:r>
            <a:r>
              <a:rPr lang="en-US" dirty="0" smtClean="0"/>
              <a:t> leading cause of death among teens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solidFill>
              </a:rPr>
              <a:t>How Can You Help</a:t>
            </a:r>
            <a:endParaRPr lang="en-US" sz="4400" dirty="0">
              <a:solidFill>
                <a:schemeClr val="accent1"/>
              </a:solidFill>
            </a:endParaRPr>
          </a:p>
        </p:txBody>
      </p:sp>
      <p:sp>
        <p:nvSpPr>
          <p:cNvPr id="3" name="Content Placeholder 2"/>
          <p:cNvSpPr>
            <a:spLocks noGrp="1"/>
          </p:cNvSpPr>
          <p:nvPr>
            <p:ph idx="1"/>
          </p:nvPr>
        </p:nvSpPr>
        <p:spPr>
          <a:xfrm>
            <a:off x="1009443" y="1807361"/>
            <a:ext cx="7125112" cy="4745839"/>
          </a:xfrm>
          <a:solidFill>
            <a:schemeClr val="accent2"/>
          </a:solidFill>
        </p:spPr>
        <p:txBody>
          <a:bodyPr>
            <a:normAutofit/>
          </a:bodyPr>
          <a:lstStyle/>
          <a:p>
            <a:pPr algn="just">
              <a:buNone/>
            </a:pPr>
            <a:r>
              <a:rPr lang="en-US" sz="6000" dirty="0" smtClean="0">
                <a:solidFill>
                  <a:srgbClr val="FFC000"/>
                </a:solidFill>
              </a:rPr>
              <a:t>ACT</a:t>
            </a:r>
            <a:endParaRPr lang="en-US" sz="2800" dirty="0" smtClean="0">
              <a:solidFill>
                <a:srgbClr val="FFC000"/>
              </a:solidFill>
            </a:endParaRPr>
          </a:p>
          <a:p>
            <a:pPr algn="ctr">
              <a:buNone/>
            </a:pPr>
            <a:r>
              <a:rPr lang="en-US" sz="2800" dirty="0" smtClean="0">
                <a:solidFill>
                  <a:srgbClr val="FFC000"/>
                </a:solidFill>
              </a:rPr>
              <a:t>ACKNOWLEDGE, CARE, TELL</a:t>
            </a:r>
          </a:p>
          <a:p>
            <a:pPr>
              <a:buNone/>
            </a:pPr>
            <a:endParaRPr lang="en-US" sz="1100" dirty="0" smtClean="0"/>
          </a:p>
          <a:p>
            <a:pPr>
              <a:buNone/>
            </a:pPr>
            <a:r>
              <a:rPr lang="en-US" dirty="0" smtClean="0">
                <a:solidFill>
                  <a:srgbClr val="FFC000"/>
                </a:solidFill>
              </a:rPr>
              <a:t>Acknowledge:  </a:t>
            </a:r>
            <a:r>
              <a:rPr lang="en-US" dirty="0" smtClean="0"/>
              <a:t>admit that you are seeing signs of depression or suicide in a friend that is serious</a:t>
            </a:r>
          </a:p>
          <a:p>
            <a:pPr>
              <a:buNone/>
            </a:pPr>
            <a:r>
              <a:rPr lang="en-US" dirty="0" smtClean="0">
                <a:solidFill>
                  <a:srgbClr val="FFC000"/>
                </a:solidFill>
              </a:rPr>
              <a:t>Care:  </a:t>
            </a:r>
            <a:r>
              <a:rPr lang="en-US" dirty="0" smtClean="0"/>
              <a:t>Let the friend know that you care about him/her, and that you are concerned that he/she needs help you cannot provide.</a:t>
            </a:r>
          </a:p>
          <a:p>
            <a:pPr>
              <a:buNone/>
            </a:pPr>
            <a:r>
              <a:rPr lang="en-US" dirty="0" smtClean="0">
                <a:solidFill>
                  <a:srgbClr val="FFC000"/>
                </a:solidFill>
              </a:rPr>
              <a:t>Tell:  </a:t>
            </a:r>
            <a:r>
              <a:rPr lang="en-US" dirty="0" smtClean="0"/>
              <a:t>Inform a trusted adult, either with your friend or on his/her behalf.  </a:t>
            </a:r>
            <a:endParaRPr lang="en-US" dirty="0"/>
          </a:p>
        </p:txBody>
      </p:sp>
      <p:pic>
        <p:nvPicPr>
          <p:cNvPr id="4" name="Picture 3" descr="talk.jpg"/>
          <p:cNvPicPr>
            <a:picLocks noChangeAspect="1"/>
          </p:cNvPicPr>
          <p:nvPr/>
        </p:nvPicPr>
        <p:blipFill>
          <a:blip r:embed="rId2" cstate="print"/>
          <a:stretch>
            <a:fillRect/>
          </a:stretch>
        </p:blipFill>
        <p:spPr>
          <a:xfrm>
            <a:off x="6096000" y="457201"/>
            <a:ext cx="2743200" cy="2209800"/>
          </a:xfrm>
          <a:prstGeom prst="rect">
            <a:avLst/>
          </a:prstGeom>
        </p:spPr>
      </p:pic>
    </p:spTree>
    <p:extLst>
      <p:ext uri="{BB962C8B-B14F-4D97-AF65-F5344CB8AC3E}">
        <p14:creationId xmlns:p14="http://schemas.microsoft.com/office/powerpoint/2010/main" val="60912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plus(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plus(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plus(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rPr>
              <a:t>Suicide Intervention Skills</a:t>
            </a:r>
            <a:endParaRPr lang="en-US" sz="4000" dirty="0">
              <a:solidFill>
                <a:schemeClr val="accent1"/>
              </a:solidFill>
            </a:endParaRPr>
          </a:p>
        </p:txBody>
      </p:sp>
      <p:sp>
        <p:nvSpPr>
          <p:cNvPr id="3" name="Content Placeholder 2"/>
          <p:cNvSpPr>
            <a:spLocks noGrp="1"/>
          </p:cNvSpPr>
          <p:nvPr>
            <p:ph sz="quarter" idx="1"/>
          </p:nvPr>
        </p:nvSpPr>
        <p:spPr/>
        <p:txBody>
          <a:bodyPr>
            <a:normAutofit lnSpcReduction="10000"/>
          </a:bodyPr>
          <a:lstStyle/>
          <a:p>
            <a:r>
              <a:rPr lang="en-US" dirty="0" smtClean="0">
                <a:solidFill>
                  <a:srgbClr val="FF0000"/>
                </a:solidFill>
              </a:rPr>
              <a:t>Share</a:t>
            </a:r>
            <a:r>
              <a:rPr lang="en-US" dirty="0" smtClean="0"/>
              <a:t> your concern:  	“I care/Love…”</a:t>
            </a:r>
          </a:p>
          <a:p>
            <a:pPr lvl="1">
              <a:buNone/>
            </a:pPr>
            <a:r>
              <a:rPr lang="en-US" dirty="0" smtClean="0"/>
              <a:t>					I see</a:t>
            </a:r>
          </a:p>
          <a:p>
            <a:pPr lvl="1">
              <a:buNone/>
            </a:pPr>
            <a:r>
              <a:rPr lang="en-US" dirty="0" smtClean="0"/>
              <a:t>					I feel</a:t>
            </a:r>
          </a:p>
          <a:p>
            <a:pPr lvl="1">
              <a:buNone/>
            </a:pPr>
            <a:r>
              <a:rPr lang="en-US" dirty="0" smtClean="0"/>
              <a:t>					LISTEN</a:t>
            </a:r>
          </a:p>
          <a:p>
            <a:pPr lvl="1"/>
            <a:r>
              <a:rPr lang="en-US" sz="2800" dirty="0" smtClean="0">
                <a:solidFill>
                  <a:srgbClr val="FF0000"/>
                </a:solidFill>
              </a:rPr>
              <a:t>Ask</a:t>
            </a:r>
            <a:r>
              <a:rPr lang="en-US" dirty="0" smtClean="0"/>
              <a:t> the question:  Are you considering killing yourself?</a:t>
            </a:r>
          </a:p>
          <a:p>
            <a:pPr lvl="1"/>
            <a:r>
              <a:rPr lang="en-US" sz="2800" dirty="0" smtClean="0">
                <a:solidFill>
                  <a:srgbClr val="FF0000"/>
                </a:solidFill>
              </a:rPr>
              <a:t>Safety</a:t>
            </a:r>
            <a:r>
              <a:rPr lang="en-US" dirty="0" smtClean="0"/>
              <a:t>:  Ask for the modality, as long as YOU maintain your safety.  Do they have a plan?  Is it lethal, specific and available?</a:t>
            </a:r>
          </a:p>
          <a:p>
            <a:pPr lvl="1"/>
            <a:r>
              <a:rPr lang="en-US" sz="2800" dirty="0" smtClean="0">
                <a:solidFill>
                  <a:srgbClr val="FF0000"/>
                </a:solidFill>
              </a:rPr>
              <a:t>Stay</a:t>
            </a:r>
            <a:r>
              <a:rPr lang="en-US" dirty="0" smtClean="0"/>
              <a:t> with them!!  Peak of impulsivity usually only lasts a few minutes to a few hours.</a:t>
            </a:r>
          </a:p>
          <a:p>
            <a:pPr lvl="1"/>
            <a:r>
              <a:rPr lang="en-US" sz="2800" dirty="0" smtClean="0">
                <a:solidFill>
                  <a:srgbClr val="FF0000"/>
                </a:solidFill>
              </a:rPr>
              <a:t>Tell</a:t>
            </a:r>
            <a:r>
              <a:rPr lang="en-US" dirty="0" smtClean="0"/>
              <a:t> Someone!!!!!  Adult, counselor, parent, pastor, counselor, doctor, teacher.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4000" dirty="0" smtClean="0">
                <a:solidFill>
                  <a:schemeClr val="accent1"/>
                </a:solidFill>
              </a:rPr>
              <a:t>Avoid these things</a:t>
            </a:r>
            <a:endParaRPr lang="en-US" sz="4000" dirty="0">
              <a:solidFill>
                <a:schemeClr val="accent1"/>
              </a:solidFill>
            </a:endParaRPr>
          </a:p>
        </p:txBody>
      </p:sp>
      <p:sp>
        <p:nvSpPr>
          <p:cNvPr id="3" name="Content Placeholder 2"/>
          <p:cNvSpPr>
            <a:spLocks noGrp="1"/>
          </p:cNvSpPr>
          <p:nvPr>
            <p:ph sz="quarter" idx="1"/>
          </p:nvPr>
        </p:nvSpPr>
        <p:spPr>
          <a:xfrm>
            <a:off x="457200" y="1295400"/>
            <a:ext cx="7467600" cy="5178552"/>
          </a:xfrm>
        </p:spPr>
        <p:txBody>
          <a:bodyPr>
            <a:normAutofit/>
          </a:bodyPr>
          <a:lstStyle/>
          <a:p>
            <a:r>
              <a:rPr lang="en-US" dirty="0" smtClean="0"/>
              <a:t>Don’t shame:  You’ve got to get over this, move on, you’re too sensitive, etc…</a:t>
            </a:r>
          </a:p>
          <a:p>
            <a:endParaRPr lang="en-US" dirty="0" smtClean="0"/>
          </a:p>
          <a:p>
            <a:r>
              <a:rPr lang="en-US" dirty="0" smtClean="0"/>
              <a:t>Don’t delay</a:t>
            </a:r>
          </a:p>
          <a:p>
            <a:endParaRPr lang="en-US" dirty="0" smtClean="0"/>
          </a:p>
          <a:p>
            <a:r>
              <a:rPr lang="en-US" dirty="0" smtClean="0"/>
              <a:t>Don’t blame</a:t>
            </a:r>
          </a:p>
          <a:p>
            <a:endParaRPr lang="en-US" dirty="0" smtClean="0"/>
          </a:p>
          <a:p>
            <a:r>
              <a:rPr lang="en-US" dirty="0" smtClean="0"/>
              <a:t>Don’t give up:  suicide is not a destiny-when people make through the crisis they usually go on to lead healthy, productive lives</a:t>
            </a:r>
          </a:p>
          <a:p>
            <a:endParaRPr lang="en-US" dirty="0" smtClean="0"/>
          </a:p>
          <a:p>
            <a:r>
              <a:rPr lang="en-US" dirty="0" smtClean="0"/>
              <a:t>Don’t do it alone: get an adult to help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467276"/>
          </a:xfrm>
        </p:spPr>
        <p:txBody>
          <a:bodyPr>
            <a:normAutofit fontScale="90000"/>
          </a:bodyPr>
          <a:lstStyle/>
          <a:p>
            <a:pPr algn="ctr"/>
            <a:r>
              <a:rPr lang="en-US" dirty="0" smtClean="0">
                <a:solidFill>
                  <a:srgbClr val="FFFF00"/>
                </a:solidFill>
              </a:rPr>
              <a:t>                  </a:t>
            </a:r>
            <a:r>
              <a:rPr lang="en-US" dirty="0" smtClean="0">
                <a:solidFill>
                  <a:schemeClr val="accent1">
                    <a:lumMod val="75000"/>
                  </a:schemeClr>
                </a:solidFill>
              </a:rPr>
              <a:t>NATIONAL HOTLINES</a:t>
            </a:r>
            <a:endParaRPr lang="en-US" dirty="0">
              <a:solidFill>
                <a:schemeClr val="accent1">
                  <a:lumMod val="75000"/>
                </a:schemeClr>
              </a:solidFill>
            </a:endParaRPr>
          </a:p>
        </p:txBody>
      </p:sp>
      <p:sp>
        <p:nvSpPr>
          <p:cNvPr id="3" name="Content Placeholder 2"/>
          <p:cNvSpPr>
            <a:spLocks noGrp="1"/>
          </p:cNvSpPr>
          <p:nvPr>
            <p:ph idx="1"/>
          </p:nvPr>
        </p:nvSpPr>
        <p:spPr>
          <a:xfrm>
            <a:off x="304800" y="1066800"/>
            <a:ext cx="7829755" cy="5638800"/>
          </a:xfrm>
        </p:spPr>
        <p:txBody>
          <a:bodyPr>
            <a:normAutofit fontScale="25000" lnSpcReduction="20000"/>
          </a:bodyPr>
          <a:lstStyle/>
          <a:p>
            <a:pPr>
              <a:buNone/>
            </a:pPr>
            <a:r>
              <a:rPr lang="en-US" sz="2500" dirty="0" smtClean="0"/>
              <a:t>  </a:t>
            </a:r>
          </a:p>
          <a:p>
            <a:r>
              <a:rPr lang="en-US" sz="6400" b="1" dirty="0" smtClean="0">
                <a:hlinkClick r:id="rId2"/>
              </a:rPr>
              <a:t>1-800-SUICIDE</a:t>
            </a:r>
            <a:r>
              <a:rPr lang="en-US" sz="6400" dirty="0" smtClean="0"/>
              <a:t/>
            </a:r>
            <a:br>
              <a:rPr lang="en-US" sz="6400" dirty="0" smtClean="0"/>
            </a:br>
            <a:r>
              <a:rPr lang="en-US" sz="6400" dirty="0" smtClean="0"/>
              <a:t>1-800-784-2433</a:t>
            </a:r>
            <a:r>
              <a:rPr lang="en-US" sz="6400" dirty="0" smtClean="0">
                <a:hlinkClick r:id="rId2"/>
              </a:rPr>
              <a:t/>
            </a:r>
            <a:br>
              <a:rPr lang="en-US" sz="6400" dirty="0" smtClean="0">
                <a:hlinkClick r:id="rId2"/>
              </a:rPr>
            </a:br>
            <a:r>
              <a:rPr lang="en-US" sz="6400" dirty="0" smtClean="0">
                <a:hlinkClick r:id="rId2"/>
              </a:rPr>
              <a:t>National </a:t>
            </a:r>
            <a:r>
              <a:rPr lang="en-US" sz="6400" dirty="0" err="1" smtClean="0">
                <a:hlinkClick r:id="rId2"/>
              </a:rPr>
              <a:t>Hopeline</a:t>
            </a:r>
            <a:r>
              <a:rPr lang="en-US" sz="6400" dirty="0" smtClean="0">
                <a:hlinkClick r:id="rId2"/>
              </a:rPr>
              <a:t> Network</a:t>
            </a:r>
            <a:endParaRPr lang="en-US" sz="6400" dirty="0" smtClean="0"/>
          </a:p>
          <a:p>
            <a:pPr>
              <a:buNone/>
            </a:pPr>
            <a:endParaRPr lang="en-US" sz="6400" dirty="0" smtClean="0"/>
          </a:p>
          <a:p>
            <a:r>
              <a:rPr lang="en-US" sz="6400" b="1" dirty="0" smtClean="0">
                <a:hlinkClick r:id="rId3"/>
              </a:rPr>
              <a:t>1-800-273-TALK</a:t>
            </a:r>
            <a:r>
              <a:rPr lang="en-US" sz="6400" dirty="0" smtClean="0"/>
              <a:t/>
            </a:r>
            <a:br>
              <a:rPr lang="en-US" sz="6400" dirty="0" smtClean="0"/>
            </a:br>
            <a:r>
              <a:rPr lang="en-US" sz="6400" dirty="0" smtClean="0"/>
              <a:t>1-800-273-8255</a:t>
            </a:r>
            <a:br>
              <a:rPr lang="en-US" sz="6400" dirty="0" smtClean="0"/>
            </a:br>
            <a:r>
              <a:rPr lang="en-US" sz="6400" dirty="0" smtClean="0">
                <a:hlinkClick r:id="rId3"/>
              </a:rPr>
              <a:t>National Suicide Prevention Lifeline</a:t>
            </a:r>
            <a:r>
              <a:rPr lang="en-US" sz="6400" dirty="0" smtClean="0"/>
              <a:t/>
            </a:r>
            <a:br>
              <a:rPr lang="en-US" sz="6400" dirty="0" smtClean="0"/>
            </a:br>
            <a:r>
              <a:rPr lang="en-US" sz="6400" dirty="0" smtClean="0">
                <a:hlinkClick r:id="rId4"/>
              </a:rPr>
              <a:t>•LifeLine Chat•</a:t>
            </a:r>
            <a:r>
              <a:rPr lang="en-US" sz="6400" dirty="0" smtClean="0"/>
              <a:t/>
            </a:r>
            <a:br>
              <a:rPr lang="en-US" sz="6400" dirty="0" smtClean="0"/>
            </a:br>
            <a:endParaRPr lang="en-US" sz="6400" dirty="0" smtClean="0"/>
          </a:p>
          <a:p>
            <a:r>
              <a:rPr lang="en-US" sz="6400" b="1" dirty="0" smtClean="0">
                <a:hlinkClick r:id="rId5"/>
              </a:rPr>
              <a:t>CrisisChat.org</a:t>
            </a:r>
            <a:r>
              <a:rPr lang="en-US" sz="6400" dirty="0" smtClean="0"/>
              <a:t/>
            </a:r>
            <a:br>
              <a:rPr lang="en-US" sz="6400" dirty="0" smtClean="0"/>
            </a:br>
            <a:r>
              <a:rPr lang="en-US" sz="6400" dirty="0" smtClean="0"/>
              <a:t>Online Emotional Support</a:t>
            </a:r>
            <a:br>
              <a:rPr lang="en-US" sz="6400" dirty="0" smtClean="0"/>
            </a:br>
            <a:r>
              <a:rPr lang="en-US" sz="6400" dirty="0" smtClean="0"/>
              <a:t>Hours Vary - Approx </a:t>
            </a:r>
            <a:br>
              <a:rPr lang="en-US" sz="6400" dirty="0" smtClean="0"/>
            </a:br>
            <a:r>
              <a:rPr lang="en-US" sz="6400" dirty="0" smtClean="0"/>
              <a:t>12hrs daily / 7 days </a:t>
            </a:r>
          </a:p>
          <a:p>
            <a:r>
              <a:rPr lang="en-US" sz="6400" dirty="0" smtClean="0"/>
              <a:t/>
            </a:r>
            <a:br>
              <a:rPr lang="en-US" sz="6400" dirty="0" smtClean="0"/>
            </a:br>
            <a:r>
              <a:rPr lang="en-US" sz="6400" dirty="0" smtClean="0"/>
              <a:t>An Online Crisis Network</a:t>
            </a:r>
            <a:br>
              <a:rPr lang="en-US" sz="6400" dirty="0" smtClean="0"/>
            </a:br>
            <a:r>
              <a:rPr lang="en-US" sz="6400" dirty="0" smtClean="0"/>
              <a:t>Suicide &amp; Crisis Chat</a:t>
            </a:r>
          </a:p>
          <a:p>
            <a:pPr>
              <a:buNone/>
            </a:pPr>
            <a:r>
              <a:rPr lang="en-US" sz="6400" b="1" dirty="0" smtClean="0">
                <a:hlinkClick r:id="rId6"/>
              </a:rPr>
              <a:t>1-877-YOUTHLINE</a:t>
            </a:r>
            <a:r>
              <a:rPr lang="en-US" sz="6400" dirty="0" smtClean="0"/>
              <a:t/>
            </a:r>
            <a:br>
              <a:rPr lang="en-US" sz="6400" dirty="0" smtClean="0"/>
            </a:br>
            <a:r>
              <a:rPr lang="en-US" sz="6400" dirty="0" smtClean="0"/>
              <a:t>1-877-968-8454</a:t>
            </a:r>
            <a:r>
              <a:rPr lang="en-US" sz="6400" dirty="0" smtClean="0">
                <a:hlinkClick r:id="rId6"/>
              </a:rPr>
              <a:t/>
            </a:r>
            <a:br>
              <a:rPr lang="en-US" sz="6400" dirty="0" smtClean="0">
                <a:hlinkClick r:id="rId6"/>
              </a:rPr>
            </a:br>
            <a:r>
              <a:rPr lang="en-US" sz="6400" dirty="0" smtClean="0">
                <a:hlinkClick r:id="rId6"/>
              </a:rPr>
              <a:t>Youth America Hotline - Counseling for Teens by Teens</a:t>
            </a:r>
            <a:endParaRPr lang="en-US" sz="6400" dirty="0" smtClean="0"/>
          </a:p>
          <a:p>
            <a:endParaRPr lang="en-US" sz="6400" dirty="0" smtClean="0"/>
          </a:p>
          <a:p>
            <a:r>
              <a:rPr lang="en-US" sz="6400" b="1" dirty="0" smtClean="0">
                <a:hlinkClick r:id="rId7"/>
              </a:rPr>
              <a:t>1-866-488-7386</a:t>
            </a:r>
            <a:r>
              <a:rPr lang="en-US" sz="6400" dirty="0" smtClean="0"/>
              <a:t> </a:t>
            </a:r>
            <a:r>
              <a:rPr lang="en-US" sz="6400" dirty="0" smtClean="0">
                <a:hlinkClick r:id="rId7"/>
              </a:rPr>
              <a:t>The Trevor Project</a:t>
            </a:r>
            <a:br>
              <a:rPr lang="en-US" sz="6400" dirty="0" smtClean="0">
                <a:hlinkClick r:id="rId7"/>
              </a:rPr>
            </a:br>
            <a:r>
              <a:rPr lang="en-US" sz="6400" dirty="0" smtClean="0">
                <a:hlinkClick r:id="rId7"/>
              </a:rPr>
              <a:t>Crisis intervention &amp; Suicide prevention</a:t>
            </a:r>
            <a:br>
              <a:rPr lang="en-US" sz="6400" dirty="0" smtClean="0">
                <a:hlinkClick r:id="rId7"/>
              </a:rPr>
            </a:br>
            <a:r>
              <a:rPr lang="en-US" sz="6400" dirty="0" smtClean="0">
                <a:hlinkClick r:id="rId7"/>
              </a:rPr>
              <a:t>For lesbian, gay, bisexual,</a:t>
            </a:r>
            <a:br>
              <a:rPr lang="en-US" sz="6400" dirty="0" smtClean="0">
                <a:hlinkClick r:id="rId7"/>
              </a:rPr>
            </a:br>
            <a:r>
              <a:rPr lang="en-US" sz="6400" dirty="0" smtClean="0">
                <a:hlinkClick r:id="rId7"/>
              </a:rPr>
              <a:t>transgender, and questioning youth</a:t>
            </a:r>
            <a:r>
              <a:rPr lang="en-US" sz="6400" dirty="0" smtClean="0"/>
              <a:t> </a:t>
            </a:r>
            <a:r>
              <a:rPr lang="en-US" sz="6400" dirty="0" smtClean="0">
                <a:hlinkClick r:id="rId8"/>
              </a:rPr>
              <a:t>Trevor Chat</a:t>
            </a:r>
            <a:r>
              <a:rPr lang="en-US" sz="6400" dirty="0" smtClean="0"/>
              <a:t> • </a:t>
            </a:r>
            <a:r>
              <a:rPr lang="en-US" sz="6400" dirty="0" smtClean="0">
                <a:hlinkClick r:id="rId9"/>
              </a:rPr>
              <a:t>Trevor Space</a:t>
            </a:r>
            <a:endParaRPr lang="en-US" sz="6400" dirty="0" smtClean="0"/>
          </a:p>
          <a:p>
            <a:pPr>
              <a:buNone/>
            </a:pPr>
            <a:r>
              <a:rPr lang="en-US" sz="6400" dirty="0" smtClean="0"/>
              <a:t/>
            </a:r>
            <a:br>
              <a:rPr lang="en-US" sz="6400" dirty="0" smtClean="0"/>
            </a:br>
            <a:endParaRPr lang="en-US" sz="6400" dirty="0" smtClean="0"/>
          </a:p>
          <a:p>
            <a:pPr>
              <a:buNone/>
            </a:pPr>
            <a:endParaRPr lang="en-US" dirty="0"/>
          </a:p>
        </p:txBody>
      </p:sp>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131206" y="1295400"/>
            <a:ext cx="3898369" cy="34290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DVD</a:t>
            </a:r>
            <a:endParaRPr lang="en-US" dirty="0"/>
          </a:p>
        </p:txBody>
      </p:sp>
      <p:sp>
        <p:nvSpPr>
          <p:cNvPr id="3" name="Content Placeholder 2"/>
          <p:cNvSpPr>
            <a:spLocks noGrp="1"/>
          </p:cNvSpPr>
          <p:nvPr>
            <p:ph idx="1"/>
          </p:nvPr>
        </p:nvSpPr>
        <p:spPr>
          <a:xfrm>
            <a:off x="457200" y="1676400"/>
            <a:ext cx="7467600" cy="4797552"/>
          </a:xfrm>
        </p:spPr>
        <p:txBody>
          <a:bodyPr>
            <a:normAutofit/>
          </a:bodyPr>
          <a:lstStyle/>
          <a:p>
            <a:pPr algn="ctr">
              <a:buNone/>
            </a:pPr>
            <a:r>
              <a:rPr lang="en-US" sz="6600" dirty="0" smtClean="0">
                <a:solidFill>
                  <a:schemeClr val="accent1"/>
                </a:solidFill>
              </a:rPr>
              <a:t>FRIENDS FOR LIFE</a:t>
            </a:r>
          </a:p>
          <a:p>
            <a:pPr algn="ctr">
              <a:buNone/>
            </a:pPr>
            <a:r>
              <a:rPr lang="en-US" sz="6600" dirty="0" smtClean="0">
                <a:solidFill>
                  <a:schemeClr val="accent1"/>
                </a:solidFill>
              </a:rPr>
              <a:t>PREVENTING TEEN SUICIDE</a:t>
            </a:r>
            <a:endParaRPr lang="en-US" sz="6600" dirty="0">
              <a:solidFill>
                <a:schemeClr val="accent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76200"/>
            <a:ext cx="2400300" cy="179222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47800"/>
            <a:ext cx="7391400" cy="369332"/>
          </a:xfrm>
          <a:prstGeom prst="rect">
            <a:avLst/>
          </a:prstGeom>
          <a:noFill/>
        </p:spPr>
        <p:txBody>
          <a:bodyPr wrap="square" rtlCol="0">
            <a:spAutoFit/>
          </a:bodyPr>
          <a:lstStyle/>
          <a:p>
            <a:endParaRPr lang="en-US" dirty="0"/>
          </a:p>
        </p:txBody>
      </p:sp>
      <p:sp>
        <p:nvSpPr>
          <p:cNvPr id="3" name="Title 2"/>
          <p:cNvSpPr>
            <a:spLocks noGrp="1"/>
          </p:cNvSpPr>
          <p:nvPr>
            <p:ph type="title"/>
          </p:nvPr>
        </p:nvSpPr>
        <p:spPr/>
        <p:txBody>
          <a:bodyPr/>
          <a:lstStyle/>
          <a:p>
            <a:pPr algn="ctr"/>
            <a:r>
              <a:rPr lang="en-US" dirty="0" smtClean="0">
                <a:solidFill>
                  <a:schemeClr val="accent1">
                    <a:lumMod val="75000"/>
                  </a:schemeClr>
                </a:solidFill>
              </a:rPr>
              <a:t>Phone Booth Activity</a:t>
            </a:r>
            <a:endParaRPr lang="en-US" dirty="0">
              <a:solidFill>
                <a:schemeClr val="accent1">
                  <a:lumMod val="75000"/>
                </a:schemeClr>
              </a:solidFill>
            </a:endParaRPr>
          </a:p>
        </p:txBody>
      </p:sp>
      <p:sp>
        <p:nvSpPr>
          <p:cNvPr id="5" name="Content Placeholder 4"/>
          <p:cNvSpPr>
            <a:spLocks noGrp="1"/>
          </p:cNvSpPr>
          <p:nvPr>
            <p:ph idx="1"/>
          </p:nvPr>
        </p:nvSpPr>
        <p:spPr/>
        <p:txBody>
          <a:bodyPr/>
          <a:lstStyle/>
          <a:p>
            <a:pPr algn="ctr">
              <a:buNone/>
            </a:pPr>
            <a:r>
              <a:rPr lang="en-US" dirty="0" smtClean="0"/>
              <a:t>Many suicidal individuals talk about their suicidal feelings or plans before they attempt suicide.  It is important to listen to these “cries for help” by practicing the </a:t>
            </a:r>
            <a:r>
              <a:rPr lang="en-US" dirty="0" smtClean="0">
                <a:solidFill>
                  <a:srgbClr val="FF0000"/>
                </a:solidFill>
              </a:rPr>
              <a:t>ACT</a:t>
            </a:r>
            <a:r>
              <a:rPr lang="en-US" dirty="0" smtClean="0"/>
              <a:t> (acknowledge, care, tell) technique discussed in this unit.</a:t>
            </a:r>
          </a:p>
          <a:p>
            <a:pPr algn="ctr">
              <a:buNone/>
            </a:pPr>
            <a:endParaRPr lang="en-US" dirty="0" smtClean="0"/>
          </a:p>
          <a:p>
            <a:r>
              <a:rPr lang="en-US" dirty="0" smtClean="0"/>
              <a:t>Groups of two</a:t>
            </a:r>
          </a:p>
          <a:p>
            <a:r>
              <a:rPr lang="en-US" dirty="0" smtClean="0"/>
              <a:t>Using the “Warning Signs” Info </a:t>
            </a:r>
            <a:r>
              <a:rPr lang="en-US" dirty="0" smtClean="0"/>
              <a:t>Sheet to </a:t>
            </a:r>
            <a:r>
              <a:rPr lang="en-US" dirty="0" smtClean="0"/>
              <a:t>develop a role playing script based on a suicidal person calling a helpline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rPr>
              <a:t>Suicide Prevent Survey</a:t>
            </a:r>
            <a:endParaRPr lang="en-US" sz="4000" dirty="0">
              <a:solidFill>
                <a:schemeClr val="accent1"/>
              </a:solidFill>
            </a:endParaRPr>
          </a:p>
        </p:txBody>
      </p:sp>
      <p:sp>
        <p:nvSpPr>
          <p:cNvPr id="3" name="Content Placeholder 2"/>
          <p:cNvSpPr>
            <a:spLocks noGrp="1"/>
          </p:cNvSpPr>
          <p:nvPr>
            <p:ph idx="1"/>
          </p:nvPr>
        </p:nvSpPr>
        <p:spPr/>
        <p:txBody>
          <a:bodyPr>
            <a:normAutofit fontScale="92500"/>
          </a:bodyPr>
          <a:lstStyle/>
          <a:p>
            <a:pPr marL="0" indent="0">
              <a:buNone/>
            </a:pPr>
            <a:r>
              <a:rPr lang="en-US" dirty="0" smtClean="0"/>
              <a:t>In the last four weeks:</a:t>
            </a:r>
          </a:p>
          <a:p>
            <a:pPr>
              <a:buAutoNum type="arabicPeriod"/>
            </a:pPr>
            <a:r>
              <a:rPr lang="en-US" dirty="0" smtClean="0"/>
              <a:t>Has there been a time when nothing was fun for you  and you just weren’t interested in anything?</a:t>
            </a:r>
          </a:p>
          <a:p>
            <a:pPr>
              <a:buAutoNum type="arabicPeriod"/>
            </a:pPr>
            <a:r>
              <a:rPr lang="en-US" dirty="0" smtClean="0"/>
              <a:t>Do you have less energy than you usually do?</a:t>
            </a:r>
          </a:p>
          <a:p>
            <a:pPr>
              <a:buAutoNum type="arabicPeriod"/>
            </a:pPr>
            <a:r>
              <a:rPr lang="en-US" dirty="0" smtClean="0"/>
              <a:t>Do you feel you can’t do anything well or that you are not as good looking or as smart as most other people?</a:t>
            </a:r>
          </a:p>
          <a:p>
            <a:pPr>
              <a:buAutoNum type="arabicPeriod"/>
            </a:pPr>
            <a:r>
              <a:rPr lang="en-US" dirty="0" smtClean="0"/>
              <a:t>Do you think seriously about killing yourself?</a:t>
            </a:r>
          </a:p>
          <a:p>
            <a:pPr>
              <a:buAutoNum type="arabicPeriod"/>
            </a:pPr>
            <a:r>
              <a:rPr lang="en-US" dirty="0" smtClean="0"/>
              <a:t>Have you tried to kill yourself in the last year?</a:t>
            </a:r>
          </a:p>
          <a:p>
            <a:pPr>
              <a:buAutoNum type="arabicPeriod"/>
            </a:pPr>
            <a:r>
              <a:rPr lang="en-US" dirty="0" smtClean="0"/>
              <a:t>Does doing even little things make you feel really tired?</a:t>
            </a:r>
          </a:p>
          <a:p>
            <a:pPr>
              <a:buAutoNum type="arabicPeriod"/>
            </a:pPr>
            <a:r>
              <a:rPr lang="en-US" dirty="0" smtClean="0"/>
              <a:t>Does it seem like you can’t think clearly or as fast as usual?</a:t>
            </a:r>
          </a:p>
          <a:p>
            <a:pPr>
              <a:buAutoNum type="arabicPeriod"/>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04801"/>
            <a:ext cx="7125113" cy="838200"/>
          </a:xfrm>
        </p:spPr>
        <p:txBody>
          <a:bodyPr>
            <a:normAutofit/>
          </a:bodyPr>
          <a:lstStyle/>
          <a:p>
            <a:r>
              <a:rPr lang="en-US" sz="4000" dirty="0" smtClean="0">
                <a:solidFill>
                  <a:schemeClr val="accent1"/>
                </a:solidFill>
              </a:rPr>
              <a:t>Alcohol Use</a:t>
            </a:r>
            <a:endParaRPr lang="en-US" sz="4000" dirty="0">
              <a:solidFill>
                <a:schemeClr val="accent1"/>
              </a:solidFill>
            </a:endParaRPr>
          </a:p>
        </p:txBody>
      </p:sp>
      <p:sp>
        <p:nvSpPr>
          <p:cNvPr id="3" name="Content Placeholder 2"/>
          <p:cNvSpPr>
            <a:spLocks noGrp="1"/>
          </p:cNvSpPr>
          <p:nvPr>
            <p:ph idx="1"/>
          </p:nvPr>
        </p:nvSpPr>
        <p:spPr>
          <a:xfrm>
            <a:off x="304800" y="1371600"/>
            <a:ext cx="8458200" cy="4952999"/>
          </a:xfrm>
        </p:spPr>
        <p:txBody>
          <a:bodyPr>
            <a:noAutofit/>
          </a:bodyPr>
          <a:lstStyle/>
          <a:p>
            <a:pPr>
              <a:buNone/>
            </a:pPr>
            <a:r>
              <a:rPr lang="en-US" sz="2400" dirty="0" smtClean="0"/>
              <a:t>Answer:  Always, Usually, </a:t>
            </a:r>
            <a:r>
              <a:rPr lang="en-US" sz="2400" dirty="0" smtClean="0"/>
              <a:t>Sometimes</a:t>
            </a:r>
          </a:p>
          <a:p>
            <a:pPr>
              <a:buNone/>
            </a:pPr>
            <a:r>
              <a:rPr lang="en-US" sz="2400" dirty="0" smtClean="0"/>
              <a:t> </a:t>
            </a:r>
            <a:r>
              <a:rPr lang="en-US" sz="2400" dirty="0" smtClean="0"/>
              <a:t>or Never for the following </a:t>
            </a:r>
            <a:r>
              <a:rPr lang="en-US" sz="2400" dirty="0" smtClean="0"/>
              <a:t>questions</a:t>
            </a:r>
          </a:p>
          <a:p>
            <a:pPr>
              <a:buNone/>
            </a:pPr>
            <a:endParaRPr lang="en-US" sz="2400" dirty="0" smtClean="0"/>
          </a:p>
          <a:p>
            <a:pPr>
              <a:buNone/>
            </a:pPr>
            <a:r>
              <a:rPr lang="en-US" sz="2400" dirty="0" smtClean="0"/>
              <a:t>A.  In the past year, have you used alcohol because you were feeling…..</a:t>
            </a:r>
          </a:p>
          <a:p>
            <a:pPr>
              <a:buNone/>
            </a:pPr>
            <a:r>
              <a:rPr lang="en-US" sz="2400" dirty="0" smtClean="0"/>
              <a:t>	Nervous or scared?</a:t>
            </a:r>
          </a:p>
          <a:p>
            <a:pPr>
              <a:buNone/>
            </a:pPr>
            <a:r>
              <a:rPr lang="en-US" sz="2400" dirty="0" smtClean="0"/>
              <a:t>	Sad, depressed or discouraged?</a:t>
            </a:r>
          </a:p>
          <a:p>
            <a:pPr>
              <a:buNone/>
            </a:pPr>
            <a:r>
              <a:rPr lang="en-US" sz="2400" dirty="0" smtClean="0"/>
              <a:t>	Angry with yourself or others?</a:t>
            </a:r>
          </a:p>
          <a:p>
            <a:pPr>
              <a:buNone/>
            </a:pPr>
            <a:endParaRPr lang="en-US" sz="2400" dirty="0" smtClean="0"/>
          </a:p>
          <a:p>
            <a:pPr>
              <a:buNone/>
            </a:pPr>
            <a:r>
              <a:rPr lang="en-US" sz="2400" dirty="0" smtClean="0"/>
              <a:t>B.  In the past year have you had five or more alcoholic drinks in a row?  Y or N</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52400"/>
            <a:ext cx="2942208" cy="1955342"/>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accent1"/>
                </a:solidFill>
              </a:rPr>
              <a:t>Pat on the back activity</a:t>
            </a:r>
            <a:endParaRPr lang="en-US" sz="4000" dirty="0">
              <a:solidFill>
                <a:schemeClr val="accent1"/>
              </a:solidFill>
            </a:endParaRPr>
          </a:p>
        </p:txBody>
      </p:sp>
      <p:sp>
        <p:nvSpPr>
          <p:cNvPr id="3" name="Content Placeholder 2"/>
          <p:cNvSpPr>
            <a:spLocks noGrp="1"/>
          </p:cNvSpPr>
          <p:nvPr>
            <p:ph sz="quarter" idx="1"/>
          </p:nvPr>
        </p:nvSpPr>
        <p:spPr/>
        <p:txBody>
          <a:bodyPr/>
          <a:lstStyle/>
          <a:p>
            <a:r>
              <a:rPr lang="en-US" dirty="0" smtClean="0"/>
              <a:t>Get five peers to write an honest, sincere and positive comment on your sheet</a:t>
            </a:r>
          </a:p>
          <a:p>
            <a:r>
              <a:rPr lang="en-US" dirty="0" smtClean="0"/>
              <a:t>When you have five fold your sheet in half and sit down without reading</a:t>
            </a:r>
          </a:p>
          <a:p>
            <a:r>
              <a:rPr lang="en-US" dirty="0" smtClean="0"/>
              <a:t>When everyone has sat down read </a:t>
            </a:r>
            <a:r>
              <a:rPr lang="en-US" dirty="0" smtClean="0"/>
              <a:t>and reflect</a:t>
            </a:r>
          </a:p>
          <a:p>
            <a:r>
              <a:rPr lang="en-US" dirty="0" smtClean="0"/>
              <a:t>Write down 3 to 5 words describing how this makes you </a:t>
            </a:r>
            <a:r>
              <a:rPr lang="en-US" dirty="0" smtClean="0"/>
              <a:t>feel</a:t>
            </a:r>
          </a:p>
          <a:p>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200" y="4191000"/>
            <a:ext cx="3133725" cy="23955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Stigma of mental illness</a:t>
            </a:r>
            <a:endParaRPr lang="en-US" dirty="0">
              <a:solidFill>
                <a:schemeClr val="accent1"/>
              </a:solidFill>
            </a:endParaRPr>
          </a:p>
        </p:txBody>
      </p:sp>
      <p:sp>
        <p:nvSpPr>
          <p:cNvPr id="3" name="Content Placeholder 2"/>
          <p:cNvSpPr>
            <a:spLocks noGrp="1"/>
          </p:cNvSpPr>
          <p:nvPr>
            <p:ph sz="quarter" idx="1"/>
          </p:nvPr>
        </p:nvSpPr>
        <p:spPr/>
        <p:txBody>
          <a:bodyPr/>
          <a:lstStyle/>
          <a:p>
            <a:pPr>
              <a:buNone/>
            </a:pPr>
            <a:r>
              <a:rPr lang="en-US" dirty="0" smtClean="0"/>
              <a:t>This year there are several new kids at your school.  What might go through your head when you hear these statements about these classmates?</a:t>
            </a:r>
          </a:p>
          <a:p>
            <a:pPr>
              <a:buNone/>
            </a:pPr>
            <a:endParaRPr lang="en-US" dirty="0" smtClean="0"/>
          </a:p>
          <a:p>
            <a:pPr>
              <a:buNone/>
            </a:pPr>
            <a:r>
              <a:rPr lang="en-US" dirty="0" smtClean="0"/>
              <a:t>Your friend says:</a:t>
            </a:r>
          </a:p>
          <a:p>
            <a:pPr>
              <a:buNone/>
            </a:pPr>
            <a:r>
              <a:rPr lang="en-US" dirty="0" smtClean="0"/>
              <a:t>1-You know why Jerry wears a baseball cap all the time?  He has some kind of cancer and he lost all his hair after chemo.  He barely has any hair.</a:t>
            </a:r>
          </a:p>
          <a:p>
            <a:pPr>
              <a:buNone/>
            </a:pPr>
            <a:endParaRPr lang="en-US" dirty="0" smtClean="0"/>
          </a:p>
          <a:p>
            <a:pPr>
              <a:buNone/>
            </a:pPr>
            <a:r>
              <a:rPr lang="en-US" dirty="0" smtClean="0"/>
              <a:t>2-Have you heard about Zoe?  She has diabetes.  She has to take insulin every day.  She could die if she eats candy.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85800"/>
            <a:ext cx="8458200" cy="5262979"/>
          </a:xfrm>
          <a:prstGeom prst="rect">
            <a:avLst/>
          </a:prstGeom>
          <a:noFill/>
        </p:spPr>
        <p:txBody>
          <a:bodyPr wrap="square" rtlCol="0">
            <a:spAutoFit/>
          </a:bodyPr>
          <a:lstStyle/>
          <a:p>
            <a:r>
              <a:rPr lang="en-US" sz="2400" dirty="0" smtClean="0"/>
              <a:t>3-You know Manuel?  He’s so allergic to bees that he has to carry one of those epi-pens to give himself an injection.</a:t>
            </a:r>
          </a:p>
          <a:p>
            <a:endParaRPr lang="en-US" sz="2400" dirty="0"/>
          </a:p>
          <a:p>
            <a:r>
              <a:rPr lang="en-US" sz="2400" dirty="0" smtClean="0"/>
              <a:t>4-Guess what I heard about Jessica?  She sees a therapist every week.  I heard that she tried to kill herself last year.</a:t>
            </a:r>
          </a:p>
          <a:p>
            <a:endParaRPr lang="en-US" sz="2400" dirty="0"/>
          </a:p>
          <a:p>
            <a:r>
              <a:rPr lang="en-US" sz="2400" dirty="0" smtClean="0"/>
              <a:t>5-You know James, the guy who is always goofing off in science class?  He has ADHD.  He goes to the nurse’s office every day to take his meds.  If he misses a dose he turns into a psycho.</a:t>
            </a:r>
          </a:p>
          <a:p>
            <a:endParaRPr lang="en-US" sz="2400" dirty="0"/>
          </a:p>
          <a:p>
            <a:r>
              <a:rPr lang="en-US" sz="2400" dirty="0" smtClean="0"/>
              <a:t>6-Did you hear about Arianna?  She was in the hospital all summer.  They say she went crazy, but I guess it’s under control now.  Still, I’d be careful around her if I were you.</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solidFill>
                  <a:schemeClr val="accent3">
                    <a:lumMod val="60000"/>
                    <a:lumOff val="40000"/>
                  </a:schemeClr>
                </a:solidFill>
              </a:rPr>
              <a:t>Stigma of Mental Disease</a:t>
            </a:r>
            <a:endParaRPr lang="en-US" dirty="0">
              <a:solidFill>
                <a:schemeClr val="accent3">
                  <a:lumMod val="60000"/>
                  <a:lumOff val="40000"/>
                </a:schemeClr>
              </a:solidFill>
            </a:endParaRPr>
          </a:p>
        </p:txBody>
      </p:sp>
      <p:sp>
        <p:nvSpPr>
          <p:cNvPr id="3" name="Content Placeholder 2"/>
          <p:cNvSpPr>
            <a:spLocks noGrp="1"/>
          </p:cNvSpPr>
          <p:nvPr>
            <p:ph sz="quarter" idx="1"/>
          </p:nvPr>
        </p:nvSpPr>
        <p:spPr>
          <a:xfrm>
            <a:off x="457200" y="838200"/>
            <a:ext cx="8153400" cy="4343400"/>
          </a:xfrm>
        </p:spPr>
        <p:txBody>
          <a:bodyPr>
            <a:normAutofit lnSpcReduction="10000"/>
          </a:bodyPr>
          <a:lstStyle/>
          <a:p>
            <a:r>
              <a:rPr lang="en-US" dirty="0" smtClean="0"/>
              <a:t>Just like people with physical illness, people don’t ask to be stricken with a psychological disorder.  It just happens.</a:t>
            </a:r>
          </a:p>
          <a:p>
            <a:r>
              <a:rPr lang="en-US" dirty="0" smtClean="0"/>
              <a:t>Mental disorders don’t indicate an emotional, spiritual or moral weakness on the part of the sufferer.</a:t>
            </a:r>
          </a:p>
          <a:p>
            <a:r>
              <a:rPr lang="en-US" dirty="0" smtClean="0"/>
              <a:t>It is not acceptable to judge a person because of any mental or physical impairment.</a:t>
            </a:r>
          </a:p>
          <a:p>
            <a:r>
              <a:rPr lang="en-US" dirty="0" smtClean="0"/>
              <a:t>If a person has been diagnosed with a mental illness in the past it doesn’t mean the person is suffering from the same illness today.</a:t>
            </a:r>
          </a:p>
          <a:p>
            <a:r>
              <a:rPr lang="en-US" dirty="0" smtClean="0"/>
              <a:t>Someone in therapy is not “crazy”.</a:t>
            </a:r>
          </a:p>
          <a:p>
            <a:endParaRPr lang="en-US" dirty="0"/>
          </a:p>
        </p:txBody>
      </p:sp>
      <p:pic>
        <p:nvPicPr>
          <p:cNvPr id="4" name="Picture 3" descr="stigma.jpg"/>
          <p:cNvPicPr>
            <a:picLocks noChangeAspect="1"/>
          </p:cNvPicPr>
          <p:nvPr/>
        </p:nvPicPr>
        <p:blipFill>
          <a:blip r:embed="rId2" cstate="print"/>
          <a:stretch>
            <a:fillRect/>
          </a:stretch>
        </p:blipFill>
        <p:spPr>
          <a:xfrm>
            <a:off x="6172200" y="4267200"/>
            <a:ext cx="1895474" cy="23792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psychological disorders in teens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Feeling angry most of the time, crying frequently or overreacting</a:t>
            </a:r>
          </a:p>
          <a:p>
            <a:r>
              <a:rPr lang="en-US" dirty="0" smtClean="0"/>
              <a:t>Feeling worthless or guilty a lot</a:t>
            </a:r>
          </a:p>
          <a:p>
            <a:r>
              <a:rPr lang="en-US" dirty="0" smtClean="0"/>
              <a:t>Feeling anxious, worried or fearful a lot more than others your age</a:t>
            </a:r>
          </a:p>
          <a:p>
            <a:r>
              <a:rPr lang="en-US" dirty="0" smtClean="0"/>
              <a:t>Continuing to grieve for a long time after a loss</a:t>
            </a:r>
          </a:p>
          <a:p>
            <a:r>
              <a:rPr lang="en-US" dirty="0" smtClean="0"/>
              <a:t>Being constantly concerned about physical problems or appearance</a:t>
            </a:r>
          </a:p>
          <a:p>
            <a:r>
              <a:rPr lang="en-US" dirty="0" smtClean="0"/>
              <a:t>Feeling afraid your mind is controlled or out of control</a:t>
            </a:r>
          </a:p>
          <a:p>
            <a:r>
              <a:rPr lang="en-US" dirty="0" smtClean="0"/>
              <a:t>Experiencing BIG changes in school grades, personality or behavior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838200"/>
            <a:ext cx="8377391" cy="6001643"/>
          </a:xfrm>
          <a:prstGeom prst="rect">
            <a:avLst/>
          </a:prstGeom>
          <a:noFill/>
        </p:spPr>
        <p:txBody>
          <a:bodyPr wrap="square" rtlCol="0">
            <a:spAutoFit/>
          </a:bodyPr>
          <a:lstStyle/>
          <a:p>
            <a:pPr>
              <a:buFont typeface="Arial" pitchFamily="34" charset="0"/>
              <a:buChar char="•"/>
            </a:pPr>
            <a:r>
              <a:rPr lang="en-US" sz="2400" dirty="0" smtClean="0"/>
              <a:t>Loss of interest in things usually enjoyed</a:t>
            </a:r>
          </a:p>
          <a:p>
            <a:pPr>
              <a:buFont typeface="Arial" pitchFamily="34" charset="0"/>
              <a:buChar char="•"/>
            </a:pPr>
            <a:r>
              <a:rPr lang="en-US" sz="2400" dirty="0" smtClean="0"/>
              <a:t>Unexplained changes in sleeping or eating habits</a:t>
            </a:r>
          </a:p>
          <a:p>
            <a:pPr>
              <a:buFont typeface="Arial" pitchFamily="34" charset="0"/>
              <a:buChar char="•"/>
            </a:pPr>
            <a:r>
              <a:rPr lang="en-US" sz="2400" dirty="0" smtClean="0"/>
              <a:t>Avoiding friends or family; wanting to be along</a:t>
            </a:r>
          </a:p>
          <a:p>
            <a:pPr>
              <a:buFont typeface="Arial" pitchFamily="34" charset="0"/>
              <a:buChar char="•"/>
            </a:pPr>
            <a:r>
              <a:rPr lang="en-US" sz="2400" dirty="0" smtClean="0"/>
              <a:t>Feeling life is too hard to handle; talking about suicide</a:t>
            </a:r>
          </a:p>
          <a:p>
            <a:pPr>
              <a:buFont typeface="Arial" pitchFamily="34" charset="0"/>
              <a:buChar char="•"/>
            </a:pPr>
            <a:r>
              <a:rPr lang="en-US" sz="2400" dirty="0" smtClean="0"/>
              <a:t>Hearing voices that cannot be explained</a:t>
            </a:r>
          </a:p>
          <a:p>
            <a:pPr>
              <a:buFont typeface="Arial" pitchFamily="34" charset="0"/>
              <a:buChar char="•"/>
            </a:pPr>
            <a:r>
              <a:rPr lang="en-US" sz="2400" dirty="0" smtClean="0"/>
              <a:t>Poor concentration, inability to decisions</a:t>
            </a:r>
          </a:p>
          <a:p>
            <a:pPr>
              <a:buFont typeface="Arial" pitchFamily="34" charset="0"/>
              <a:buChar char="•"/>
            </a:pPr>
            <a:r>
              <a:rPr lang="en-US" sz="2400" dirty="0" smtClean="0"/>
              <a:t>Inability to sit still or focus</a:t>
            </a:r>
          </a:p>
          <a:p>
            <a:pPr>
              <a:buFont typeface="Arial" pitchFamily="34" charset="0"/>
              <a:buChar char="•"/>
            </a:pPr>
            <a:r>
              <a:rPr lang="en-US" sz="2400" dirty="0" smtClean="0"/>
              <a:t>  Worrying about being harmed, hurting others or doing something bad</a:t>
            </a:r>
          </a:p>
          <a:p>
            <a:pPr>
              <a:buFont typeface="Arial" pitchFamily="34" charset="0"/>
              <a:buChar char="•"/>
            </a:pPr>
            <a:r>
              <a:rPr lang="en-US" sz="2400" dirty="0" smtClean="0"/>
              <a:t>The need to perform certain routines or rituals dozens of times a day</a:t>
            </a:r>
          </a:p>
          <a:p>
            <a:pPr>
              <a:buFont typeface="Arial" pitchFamily="34" charset="0"/>
              <a:buChar char="•"/>
            </a:pPr>
            <a:r>
              <a:rPr lang="en-US" sz="2400" dirty="0" smtClean="0"/>
              <a:t>Having racing thoughts</a:t>
            </a:r>
          </a:p>
          <a:p>
            <a:pPr>
              <a:buFont typeface="Arial" pitchFamily="34" charset="0"/>
              <a:buChar char="•"/>
            </a:pPr>
            <a:r>
              <a:rPr lang="en-US" sz="2400" dirty="0" smtClean="0"/>
              <a:t>Using alcohol or drugs</a:t>
            </a:r>
          </a:p>
          <a:p>
            <a:pPr>
              <a:buFont typeface="Arial" pitchFamily="34" charset="0"/>
              <a:buChar char="•"/>
            </a:pPr>
            <a:r>
              <a:rPr lang="en-US" sz="2400" dirty="0" smtClean="0"/>
              <a:t>Eating large amounts of food and then vomiting, abusing laxatives</a:t>
            </a:r>
          </a:p>
          <a:p>
            <a:pPr>
              <a:buFont typeface="Arial" pitchFamily="34" charset="0"/>
              <a:buChar char="•"/>
            </a:pPr>
            <a:r>
              <a:rPr lang="en-US" sz="2400" dirty="0" smtClean="0"/>
              <a:t>Dieting or exercising obsessively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amond(in)">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amond(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diamond(in)">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diamond(in)">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diamond(in)">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diamond(in)">
                                      <p:cBhvr>
                                        <p:cTn id="32" dur="2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diamond(in)">
                                      <p:cBhvr>
                                        <p:cTn id="37" dur="20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diamond(in)">
                                      <p:cBhvr>
                                        <p:cTn id="42" dur="20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diamond(in)">
                                      <p:cBhvr>
                                        <p:cTn id="47" dur="20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diamond(in)">
                                      <p:cBhvr>
                                        <p:cTn id="52" dur="20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diamond(in)">
                                      <p:cBhvr>
                                        <p:cTn id="57" dur="2000"/>
                                        <p:tgtEl>
                                          <p:spTgt spid="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4">
                                            <p:txEl>
                                              <p:pRg st="12" end="12"/>
                                            </p:txEl>
                                          </p:spTgt>
                                        </p:tgtEl>
                                        <p:attrNameLst>
                                          <p:attrName>style.visibility</p:attrName>
                                        </p:attrNameLst>
                                      </p:cBhvr>
                                      <p:to>
                                        <p:strVal val="visible"/>
                                      </p:to>
                                    </p:set>
                                    <p:animEffect transition="in" filter="diamond(in)">
                                      <p:cBhvr>
                                        <p:cTn id="62" dur="2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solidFill>
                  <a:schemeClr val="accent3">
                    <a:lumMod val="60000"/>
                    <a:lumOff val="40000"/>
                  </a:schemeClr>
                </a:solidFill>
              </a:rPr>
              <a:t>Anxiety disorders</a:t>
            </a:r>
            <a:endParaRPr lang="en-US" dirty="0">
              <a:solidFill>
                <a:schemeClr val="accent3">
                  <a:lumMod val="60000"/>
                  <a:lumOff val="40000"/>
                </a:schemeClr>
              </a:solidFill>
            </a:endParaRPr>
          </a:p>
        </p:txBody>
      </p:sp>
      <p:sp>
        <p:nvSpPr>
          <p:cNvPr id="3" name="Content Placeholder 2"/>
          <p:cNvSpPr>
            <a:spLocks noGrp="1"/>
          </p:cNvSpPr>
          <p:nvPr>
            <p:ph sz="quarter" idx="1"/>
          </p:nvPr>
        </p:nvSpPr>
        <p:spPr>
          <a:xfrm>
            <a:off x="457200" y="990600"/>
            <a:ext cx="7467600" cy="5483352"/>
          </a:xfrm>
        </p:spPr>
        <p:txBody>
          <a:bodyPr/>
          <a:lstStyle/>
          <a:p>
            <a:pPr algn="ctr">
              <a:buNone/>
            </a:pPr>
            <a:r>
              <a:rPr lang="en-US" dirty="0" smtClean="0"/>
              <a:t>13 out of 100 kids ages 9-17 experience anxiety disorders</a:t>
            </a:r>
          </a:p>
          <a:p>
            <a:r>
              <a:rPr lang="en-US" dirty="0" smtClean="0">
                <a:solidFill>
                  <a:schemeClr val="accent1"/>
                </a:solidFill>
              </a:rPr>
              <a:t>Types</a:t>
            </a:r>
            <a:r>
              <a:rPr lang="en-US" dirty="0" smtClean="0"/>
              <a:t>:</a:t>
            </a:r>
          </a:p>
          <a:p>
            <a:pPr>
              <a:buNone/>
            </a:pPr>
            <a:r>
              <a:rPr lang="en-US" dirty="0" smtClean="0"/>
              <a:t>	</a:t>
            </a:r>
            <a:r>
              <a:rPr lang="en-US" dirty="0" smtClean="0">
                <a:solidFill>
                  <a:schemeClr val="accent1"/>
                </a:solidFill>
              </a:rPr>
              <a:t>Generalized</a:t>
            </a:r>
            <a:r>
              <a:rPr lang="en-US" dirty="0" smtClean="0"/>
              <a:t>- extreme, continuous unrealistic worry about everyday things.  Someone feels tense constantly.</a:t>
            </a:r>
          </a:p>
          <a:p>
            <a:pPr>
              <a:buNone/>
            </a:pPr>
            <a:r>
              <a:rPr lang="en-US" dirty="0" smtClean="0"/>
              <a:t>	</a:t>
            </a:r>
          </a:p>
          <a:p>
            <a:pPr>
              <a:buNone/>
            </a:pPr>
            <a:r>
              <a:rPr lang="en-US" dirty="0" smtClean="0"/>
              <a:t>	</a:t>
            </a:r>
            <a:r>
              <a:rPr lang="en-US" dirty="0" smtClean="0">
                <a:solidFill>
                  <a:schemeClr val="accent1"/>
                </a:solidFill>
              </a:rPr>
              <a:t>Phobia</a:t>
            </a:r>
            <a:r>
              <a:rPr lang="en-US" dirty="0" smtClean="0"/>
              <a:t>- unrealistic and excessive fear of certain situations or objects.</a:t>
            </a:r>
          </a:p>
          <a:p>
            <a:pPr>
              <a:buNone/>
            </a:pPr>
            <a:endParaRPr lang="en-US" dirty="0" smtClean="0"/>
          </a:p>
          <a:p>
            <a:pPr>
              <a:buNone/>
            </a:pPr>
            <a:r>
              <a:rPr lang="en-US" dirty="0" smtClean="0"/>
              <a:t>	</a:t>
            </a:r>
            <a:r>
              <a:rPr lang="en-US" dirty="0" smtClean="0">
                <a:solidFill>
                  <a:schemeClr val="accent1"/>
                </a:solidFill>
              </a:rPr>
              <a:t>Social Phobia/Social Disorder- </a:t>
            </a:r>
            <a:r>
              <a:rPr lang="en-US" dirty="0" smtClean="0"/>
              <a:t>persistent fear of judgment and humiliation.</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419</TotalTime>
  <Words>1746</Words>
  <Application>Microsoft Office PowerPoint</Application>
  <PresentationFormat>On-screen Show (4:3)</PresentationFormat>
  <Paragraphs>286</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Oriel</vt:lpstr>
      <vt:lpstr>Chapter 5 Mental and Emotional problems</vt:lpstr>
      <vt:lpstr>vocabulary</vt:lpstr>
      <vt:lpstr>Facts of mental illness</vt:lpstr>
      <vt:lpstr>Stigma of mental illness</vt:lpstr>
      <vt:lpstr>PowerPoint Presentation</vt:lpstr>
      <vt:lpstr>Stigma of Mental Disease</vt:lpstr>
      <vt:lpstr>Signs of psychological disorders in teens</vt:lpstr>
      <vt:lpstr>PowerPoint Presentation</vt:lpstr>
      <vt:lpstr>Anxiety disorders</vt:lpstr>
      <vt:lpstr>Anxiety Disorders cont….</vt:lpstr>
      <vt:lpstr>Depression</vt:lpstr>
      <vt:lpstr>Symptoms of depression </vt:lpstr>
      <vt:lpstr>Types of Depression</vt:lpstr>
      <vt:lpstr>Causes of depression</vt:lpstr>
      <vt:lpstr>Video:  Teen Depression</vt:lpstr>
      <vt:lpstr>adhd</vt:lpstr>
      <vt:lpstr>Eating disorders</vt:lpstr>
      <vt:lpstr>Impulse control disorders</vt:lpstr>
      <vt:lpstr>Others:</vt:lpstr>
      <vt:lpstr>schizophrenia</vt:lpstr>
      <vt:lpstr>Treatments for mental disorders</vt:lpstr>
      <vt:lpstr>Video:  Common Psychological disorders of adolescence</vt:lpstr>
      <vt:lpstr>FAMOUS PERSON PROJECT</vt:lpstr>
      <vt:lpstr>PowerPoint Presentation</vt:lpstr>
      <vt:lpstr>Suicide:  Myth and Facts</vt:lpstr>
      <vt:lpstr>PowerPoint Presentation</vt:lpstr>
      <vt:lpstr>Suicide Prevention</vt:lpstr>
      <vt:lpstr>Warning signs of Suicide: </vt:lpstr>
      <vt:lpstr>Letter From Paula</vt:lpstr>
      <vt:lpstr>How Can You Help</vt:lpstr>
      <vt:lpstr>Suicide Intervention Skills</vt:lpstr>
      <vt:lpstr>Avoid these things</vt:lpstr>
      <vt:lpstr>                  NATIONAL HOTLINES</vt:lpstr>
      <vt:lpstr>DVD</vt:lpstr>
      <vt:lpstr>Phone Booth Activity</vt:lpstr>
      <vt:lpstr>Suicide Prevent Survey</vt:lpstr>
      <vt:lpstr>Alcohol Use</vt:lpstr>
      <vt:lpstr>Pat on the back activity</vt:lpstr>
    </vt:vector>
  </TitlesOfParts>
  <Company>Milwaukee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Mental and Emotional problems</dc:title>
  <dc:creator>MPS</dc:creator>
  <cp:lastModifiedBy>Windows User</cp:lastModifiedBy>
  <cp:revision>35</cp:revision>
  <dcterms:created xsi:type="dcterms:W3CDTF">2014-01-30T18:00:19Z</dcterms:created>
  <dcterms:modified xsi:type="dcterms:W3CDTF">2015-02-11T14:23:37Z</dcterms:modified>
</cp:coreProperties>
</file>