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8" r:id="rId4"/>
    <p:sldId id="257" r:id="rId5"/>
    <p:sldId id="269" r:id="rId6"/>
    <p:sldId id="265" r:id="rId7"/>
    <p:sldId id="260" r:id="rId8"/>
    <p:sldId id="261" r:id="rId9"/>
    <p:sldId id="262" r:id="rId10"/>
    <p:sldId id="270" r:id="rId11"/>
    <p:sldId id="266" r:id="rId12"/>
    <p:sldId id="267" r:id="rId13"/>
    <p:sldId id="258" r:id="rId14"/>
    <p:sldId id="25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07C7740-7CF5-498D-8FF2-1D12C2881CEE}" type="datetimeFigureOut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77B6D83-4759-42F3-9B35-B060B30AF58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7740-7CF5-498D-8FF2-1D12C2881CEE}" type="datetimeFigureOut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6D83-4759-42F3-9B35-B060B30AF5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7740-7CF5-498D-8FF2-1D12C2881CEE}" type="datetimeFigureOut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6D83-4759-42F3-9B35-B060B30AF5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7740-7CF5-498D-8FF2-1D12C2881CEE}" type="datetimeFigureOut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6D83-4759-42F3-9B35-B060B30AF5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7740-7CF5-498D-8FF2-1D12C2881CEE}" type="datetimeFigureOut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6D83-4759-42F3-9B35-B060B30AF5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7740-7CF5-498D-8FF2-1D12C2881CEE}" type="datetimeFigureOut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6D83-4759-42F3-9B35-B060B30AF58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7740-7CF5-498D-8FF2-1D12C2881CEE}" type="datetimeFigureOut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6D83-4759-42F3-9B35-B060B30AF5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7740-7CF5-498D-8FF2-1D12C2881CEE}" type="datetimeFigureOut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6D83-4759-42F3-9B35-B060B30AF5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7740-7CF5-498D-8FF2-1D12C2881CEE}" type="datetimeFigureOut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6D83-4759-42F3-9B35-B060B30AF5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7740-7CF5-498D-8FF2-1D12C2881CEE}" type="datetimeFigureOut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6D83-4759-42F3-9B35-B060B30AF58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7740-7CF5-498D-8FF2-1D12C2881CEE}" type="datetimeFigureOut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6D83-4759-42F3-9B35-B060B30AF5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07C7740-7CF5-498D-8FF2-1D12C2881CEE}" type="datetimeFigureOut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77B6D83-4759-42F3-9B35-B060B30AF5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362200"/>
            <a:ext cx="3313355" cy="2438400"/>
          </a:xfrm>
        </p:spPr>
        <p:txBody>
          <a:bodyPr>
            <a:normAutofit/>
          </a:bodyPr>
          <a:lstStyle/>
          <a:p>
            <a:r>
              <a:rPr lang="en-US" dirty="0" smtClean="0"/>
              <a:t>Achieving Mental and Emotional Health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953000"/>
            <a:ext cx="3309803" cy="72870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emotio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66800"/>
            <a:ext cx="4387193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32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1" y="1219200"/>
            <a:ext cx="79248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Teens = Hormone cocktail</a:t>
            </a:r>
          </a:p>
          <a:p>
            <a:endParaRPr lang="en-US" sz="2400" dirty="0" smtClean="0"/>
          </a:p>
          <a:p>
            <a:r>
              <a:rPr lang="en-US" sz="2400" b="1" dirty="0" smtClean="0"/>
              <a:t>Thoughts are rational</a:t>
            </a:r>
            <a:r>
              <a:rPr lang="en-US" sz="2400" dirty="0" smtClean="0"/>
              <a:t>, they can be facts, they can be opinions, they can be true or false, they can be right or wrong.  </a:t>
            </a:r>
          </a:p>
          <a:p>
            <a:endParaRPr lang="en-US" sz="2400" dirty="0" smtClean="0"/>
          </a:p>
          <a:p>
            <a:r>
              <a:rPr lang="en-US" sz="2400" b="1" dirty="0" smtClean="0"/>
              <a:t>Feelings or Emotions don’t have to be rational</a:t>
            </a:r>
            <a:r>
              <a:rPr lang="en-US" sz="2400" dirty="0" smtClean="0"/>
              <a:t>.  They are personal and subjective.  They just happen.  They are neither right or wrong!</a:t>
            </a:r>
          </a:p>
          <a:p>
            <a:pPr>
              <a:buNone/>
            </a:pPr>
            <a:endParaRPr lang="en-US" sz="2400" dirty="0" smtClean="0"/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/>
              <a:t>But they must be expressed!!!!!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Dealing with difficult emotions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>
            <a:noAutofit/>
          </a:bodyPr>
          <a:lstStyle/>
          <a:p>
            <a:r>
              <a:rPr lang="en-US" sz="2000" dirty="0" smtClean="0"/>
              <a:t>Some things to help:</a:t>
            </a:r>
          </a:p>
          <a:p>
            <a:pPr>
              <a:buNone/>
            </a:pPr>
            <a:r>
              <a:rPr lang="en-US" sz="2000" dirty="0" smtClean="0"/>
              <a:t>Analyze the situation, get rid of the energy, scream, express your feelings, talk to someone, take a break, confront (remember to use “I” messages, take some time and space, don’t be hurtful, put things in perspective.</a:t>
            </a:r>
          </a:p>
          <a:p>
            <a:endParaRPr lang="en-US" sz="2000" dirty="0" smtClean="0"/>
          </a:p>
          <a:p>
            <a:r>
              <a:rPr lang="en-US" sz="2000" dirty="0" smtClean="0"/>
              <a:t>Feeling bad is normal, some people chose to avoid difficult situations by using defense mechanisms</a:t>
            </a: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Repression</a:t>
            </a:r>
            <a:r>
              <a:rPr lang="en-US" sz="2000" dirty="0" smtClean="0"/>
              <a:t>-pushing it out of your mind</a:t>
            </a: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Regression</a:t>
            </a:r>
            <a:r>
              <a:rPr lang="en-US" sz="2000" dirty="0" smtClean="0"/>
              <a:t>-reverting back to childish 	ways</a:t>
            </a: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Projection</a:t>
            </a:r>
            <a:r>
              <a:rPr lang="en-US" sz="2000" dirty="0" smtClean="0"/>
              <a:t>-put it onto someone else</a:t>
            </a: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Rationalization</a:t>
            </a:r>
            <a:r>
              <a:rPr lang="en-US" sz="2000" dirty="0" smtClean="0"/>
              <a:t>-make excuses</a:t>
            </a: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Compensate</a:t>
            </a:r>
            <a:r>
              <a:rPr lang="en-US" sz="2000" dirty="0" smtClean="0"/>
              <a:t>-make up for weaknesses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4747710" cy="16372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“Big” three: </a:t>
            </a:r>
            <a:br>
              <a:rPr lang="en-US" dirty="0" smtClean="0"/>
            </a:br>
            <a:r>
              <a:rPr lang="en-US" dirty="0" smtClean="0"/>
              <a:t>Fear, Guilt and</a:t>
            </a:r>
            <a:br>
              <a:rPr lang="en-US" dirty="0" smtClean="0"/>
            </a:br>
            <a:r>
              <a:rPr lang="en-US" dirty="0" smtClean="0"/>
              <a:t> Anger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FEAR:  </a:t>
            </a:r>
            <a:r>
              <a:rPr lang="en-US" dirty="0" smtClean="0"/>
              <a:t>Recognize your fear and figure out what to do to overcome it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GUILT:  </a:t>
            </a:r>
            <a:r>
              <a:rPr lang="en-US" dirty="0" smtClean="0"/>
              <a:t>Think about the cause, admit the mistake, and make amends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ANGER:  </a:t>
            </a:r>
            <a:r>
              <a:rPr lang="en-US" dirty="0" smtClean="0"/>
              <a:t>Think about the cause if its not obvious.  Some ways to help manage are; relax, exercise, or talk it out.</a:t>
            </a:r>
            <a:endParaRPr lang="en-US" dirty="0"/>
          </a:p>
        </p:txBody>
      </p:sp>
      <p:pic>
        <p:nvPicPr>
          <p:cNvPr id="4" name="Picture 3" descr="yog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533400"/>
            <a:ext cx="2857500" cy="1895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Hallmarks of Good Mental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Positive Self-esteem</a:t>
            </a:r>
          </a:p>
          <a:p>
            <a:r>
              <a:rPr lang="en-US" dirty="0" smtClean="0"/>
              <a:t>Satisfying Interpersonal Relationships</a:t>
            </a:r>
          </a:p>
          <a:p>
            <a:r>
              <a:rPr lang="en-US" dirty="0" smtClean="0"/>
              <a:t>Academic Success</a:t>
            </a:r>
          </a:p>
          <a:p>
            <a:r>
              <a:rPr lang="en-US" dirty="0" smtClean="0"/>
              <a:t>Having Future Goals</a:t>
            </a:r>
          </a:p>
          <a:p>
            <a:r>
              <a:rPr lang="en-US" dirty="0" smtClean="0"/>
              <a:t>Making Good Choices</a:t>
            </a:r>
          </a:p>
          <a:p>
            <a:r>
              <a:rPr lang="en-US" dirty="0" smtClean="0"/>
              <a:t>Ability to Delay Immediate Gratification</a:t>
            </a:r>
          </a:p>
          <a:p>
            <a:r>
              <a:rPr lang="en-US" dirty="0" smtClean="0"/>
              <a:t>Resiliency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19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2325136"/>
          </a:xfrm>
        </p:spPr>
        <p:txBody>
          <a:bodyPr>
            <a:noAutofit/>
          </a:bodyPr>
          <a:lstStyle/>
          <a:p>
            <a:r>
              <a:rPr lang="en-US" sz="5400" dirty="0" smtClean="0"/>
              <a:t>Video:  Hallmarks of Good Mental Health</a:t>
            </a:r>
            <a:endParaRPr lang="en-US" sz="5400" dirty="0"/>
          </a:p>
        </p:txBody>
      </p:sp>
      <p:pic>
        <p:nvPicPr>
          <p:cNvPr id="3" name="Picture 2" descr="dv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3810000"/>
            <a:ext cx="2857500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0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 for Chapter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Mental/Emotional Health</a:t>
            </a:r>
          </a:p>
          <a:p>
            <a:r>
              <a:rPr lang="en-US" dirty="0" smtClean="0"/>
              <a:t>Resilient</a:t>
            </a:r>
          </a:p>
          <a:p>
            <a:r>
              <a:rPr lang="en-US" dirty="0" smtClean="0"/>
              <a:t>Hierarchy of Needs</a:t>
            </a:r>
          </a:p>
          <a:p>
            <a:r>
              <a:rPr lang="en-US" dirty="0" smtClean="0"/>
              <a:t>Self-actualization</a:t>
            </a:r>
          </a:p>
          <a:p>
            <a:r>
              <a:rPr lang="en-US" dirty="0" smtClean="0"/>
              <a:t>Character</a:t>
            </a:r>
          </a:p>
          <a:p>
            <a:r>
              <a:rPr lang="en-US" dirty="0" smtClean="0"/>
              <a:t>Integrity</a:t>
            </a:r>
          </a:p>
          <a:p>
            <a:r>
              <a:rPr lang="en-US" dirty="0" smtClean="0"/>
              <a:t>Hormones</a:t>
            </a:r>
          </a:p>
          <a:p>
            <a:r>
              <a:rPr lang="en-US" dirty="0" smtClean="0"/>
              <a:t>Empathy</a:t>
            </a:r>
          </a:p>
          <a:p>
            <a:r>
              <a:rPr lang="en-US" dirty="0" smtClean="0"/>
              <a:t>Defense Mechanism</a:t>
            </a:r>
            <a:endParaRPr lang="en-US" dirty="0"/>
          </a:p>
        </p:txBody>
      </p:sp>
      <p:pic>
        <p:nvPicPr>
          <p:cNvPr id="4" name="Picture 3" descr="maslow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3048000"/>
            <a:ext cx="22098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26773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6982609" cy="430862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“</a:t>
            </a:r>
            <a:r>
              <a:rPr lang="en-US" sz="4000" dirty="0" smtClean="0"/>
              <a:t>The only difference between a good day and a bad day is…………..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    ………YOUR ATTITUDE!”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MENTAL WELLNESS</a:t>
            </a:r>
            <a:br>
              <a:rPr lang="en-US" dirty="0" smtClean="0"/>
            </a:br>
            <a:r>
              <a:rPr lang="en-US" dirty="0" smtClean="0"/>
              <a:t>The Choice is Yours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685800" y="1752600"/>
            <a:ext cx="3776472" cy="4572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 smtClean="0"/>
              <a:t>UNHEALTHY</a:t>
            </a:r>
          </a:p>
          <a:p>
            <a:pPr>
              <a:buNone/>
            </a:pPr>
            <a:r>
              <a:rPr lang="en-US" sz="1800" dirty="0" smtClean="0"/>
              <a:t>Doesn’t share feelings</a:t>
            </a:r>
          </a:p>
          <a:p>
            <a:pPr>
              <a:buNone/>
            </a:pPr>
            <a:r>
              <a:rPr lang="en-US" sz="1800" dirty="0" smtClean="0"/>
              <a:t>Emotions control behavior</a:t>
            </a:r>
          </a:p>
          <a:p>
            <a:pPr>
              <a:buNone/>
            </a:pPr>
            <a:r>
              <a:rPr lang="en-US" sz="1800" dirty="0" smtClean="0"/>
              <a:t>Pessimistic</a:t>
            </a:r>
          </a:p>
          <a:p>
            <a:pPr>
              <a:buNone/>
            </a:pPr>
            <a:r>
              <a:rPr lang="en-US" sz="1800" dirty="0" smtClean="0"/>
              <a:t>Ignores/Denies the problem</a:t>
            </a:r>
          </a:p>
          <a:p>
            <a:pPr>
              <a:buNone/>
            </a:pPr>
            <a:r>
              <a:rPr lang="en-US" sz="1800" dirty="0" smtClean="0"/>
              <a:t>Holds things inside</a:t>
            </a:r>
          </a:p>
          <a:p>
            <a:pPr>
              <a:buNone/>
            </a:pPr>
            <a:r>
              <a:rPr lang="en-US" sz="1800" dirty="0" smtClean="0"/>
              <a:t>Cannot accept change</a:t>
            </a:r>
          </a:p>
          <a:p>
            <a:pPr>
              <a:buNone/>
            </a:pPr>
            <a:r>
              <a:rPr lang="en-US" sz="1800" dirty="0" smtClean="0"/>
              <a:t>Gets emotional needs met in unhealthy ways</a:t>
            </a:r>
          </a:p>
          <a:p>
            <a:pPr>
              <a:buNone/>
            </a:pPr>
            <a:r>
              <a:rPr lang="en-US" sz="1800" dirty="0" smtClean="0"/>
              <a:t>Lets stress control their life</a:t>
            </a:r>
          </a:p>
          <a:p>
            <a:pPr>
              <a:buNone/>
            </a:pPr>
            <a:r>
              <a:rPr lang="en-US" sz="1800" dirty="0" smtClean="0"/>
              <a:t>“You” messages</a:t>
            </a:r>
          </a:p>
          <a:p>
            <a:pPr>
              <a:buNone/>
            </a:pPr>
            <a:r>
              <a:rPr lang="en-US" sz="1800" dirty="0" smtClean="0"/>
              <a:t>Aggressive or passive</a:t>
            </a:r>
          </a:p>
          <a:p>
            <a:pPr>
              <a:buNone/>
            </a:pPr>
            <a:r>
              <a:rPr lang="en-US" sz="1800" dirty="0" smtClean="0"/>
              <a:t>Depressed</a:t>
            </a:r>
          </a:p>
          <a:p>
            <a:pPr>
              <a:buNone/>
            </a:pPr>
            <a:r>
              <a:rPr lang="en-US" sz="1800" dirty="0" smtClean="0"/>
              <a:t>Avoids/runs from conflict</a:t>
            </a:r>
          </a:p>
          <a:p>
            <a:pPr>
              <a:buNone/>
            </a:pPr>
            <a:r>
              <a:rPr lang="en-US" sz="1800" dirty="0" smtClean="0"/>
              <a:t>Doesn’t listen to different points of view</a:t>
            </a:r>
          </a:p>
          <a:p>
            <a:pPr>
              <a:buNone/>
            </a:pPr>
            <a:r>
              <a:rPr lang="en-US" sz="1800" dirty="0" smtClean="0"/>
              <a:t>Needs to “run” the group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419600" y="1752600"/>
            <a:ext cx="4114800" cy="4648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 smtClean="0"/>
              <a:t>HEALTHY</a:t>
            </a:r>
          </a:p>
          <a:p>
            <a:pPr>
              <a:buNone/>
            </a:pPr>
            <a:r>
              <a:rPr lang="en-US" sz="1800" dirty="0" smtClean="0"/>
              <a:t>Shares feelings</a:t>
            </a:r>
          </a:p>
          <a:p>
            <a:pPr>
              <a:buNone/>
            </a:pPr>
            <a:r>
              <a:rPr lang="en-US" sz="1800" dirty="0" smtClean="0"/>
              <a:t>Expresses emotions in healthy ways</a:t>
            </a:r>
          </a:p>
          <a:p>
            <a:pPr>
              <a:buNone/>
            </a:pPr>
            <a:r>
              <a:rPr lang="en-US" sz="1800" dirty="0" smtClean="0"/>
              <a:t>Optimistic</a:t>
            </a:r>
          </a:p>
          <a:p>
            <a:pPr>
              <a:buNone/>
            </a:pPr>
            <a:r>
              <a:rPr lang="en-US" sz="1800" dirty="0" smtClean="0"/>
              <a:t>Problem Solves</a:t>
            </a:r>
          </a:p>
          <a:p>
            <a:pPr>
              <a:buNone/>
            </a:pPr>
            <a:r>
              <a:rPr lang="en-US" sz="1800" dirty="0" smtClean="0"/>
              <a:t>Seeks help when needed</a:t>
            </a:r>
          </a:p>
          <a:p>
            <a:pPr>
              <a:buNone/>
            </a:pPr>
            <a:r>
              <a:rPr lang="en-US" sz="1800" dirty="0" smtClean="0"/>
              <a:t>Copes with change</a:t>
            </a:r>
          </a:p>
          <a:p>
            <a:pPr>
              <a:buNone/>
            </a:pPr>
            <a:r>
              <a:rPr lang="en-US" sz="1800" dirty="0" smtClean="0"/>
              <a:t>Gets emotional needs met in healthy ways</a:t>
            </a:r>
          </a:p>
          <a:p>
            <a:pPr>
              <a:buNone/>
            </a:pPr>
            <a:r>
              <a:rPr lang="en-US" sz="1800" dirty="0" smtClean="0"/>
              <a:t>Stress management</a:t>
            </a:r>
          </a:p>
          <a:p>
            <a:pPr>
              <a:buNone/>
            </a:pPr>
            <a:r>
              <a:rPr lang="en-US" sz="1800" dirty="0" smtClean="0"/>
              <a:t>“I” messages</a:t>
            </a:r>
          </a:p>
          <a:p>
            <a:pPr>
              <a:buNone/>
            </a:pPr>
            <a:r>
              <a:rPr lang="en-US" sz="1800" dirty="0" smtClean="0"/>
              <a:t>Assertive</a:t>
            </a:r>
          </a:p>
          <a:p>
            <a:pPr>
              <a:buNone/>
            </a:pPr>
            <a:r>
              <a:rPr lang="en-US" sz="1800" dirty="0" smtClean="0"/>
              <a:t>Positive attitude</a:t>
            </a:r>
          </a:p>
          <a:p>
            <a:pPr>
              <a:buNone/>
            </a:pPr>
            <a:r>
              <a:rPr lang="en-US" sz="1800" dirty="0" smtClean="0"/>
              <a:t>Resolves conflict through negotiation skills</a:t>
            </a:r>
          </a:p>
          <a:p>
            <a:pPr>
              <a:buNone/>
            </a:pPr>
            <a:r>
              <a:rPr lang="en-US" sz="1800" dirty="0" smtClean="0"/>
              <a:t>Active listener</a:t>
            </a:r>
          </a:p>
          <a:p>
            <a:pPr>
              <a:buNone/>
            </a:pPr>
            <a:r>
              <a:rPr lang="en-US" sz="1800" dirty="0" smtClean="0"/>
              <a:t>Can be part of a team/group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5747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914400"/>
          </a:xfrm>
        </p:spPr>
        <p:txBody>
          <a:bodyPr/>
          <a:lstStyle/>
          <a:p>
            <a:pPr algn="ctr"/>
            <a:r>
              <a:rPr lang="en-US" dirty="0" smtClean="0"/>
              <a:t>Resiliency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752600"/>
            <a:ext cx="7467600" cy="408002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Ability to bounce back from set backs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b="1" dirty="0" smtClean="0"/>
              <a:t>People who are Resilient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-believe in themselves</a:t>
            </a:r>
          </a:p>
          <a:p>
            <a:pPr>
              <a:buNone/>
            </a:pPr>
            <a:r>
              <a:rPr lang="en-US" dirty="0" smtClean="0"/>
              <a:t>-focus on the positive</a:t>
            </a:r>
          </a:p>
          <a:p>
            <a:pPr>
              <a:buNone/>
            </a:pPr>
            <a:r>
              <a:rPr lang="en-US" dirty="0" smtClean="0"/>
              <a:t>-take charge of their own behavior and decisions</a:t>
            </a:r>
          </a:p>
          <a:p>
            <a:pPr>
              <a:buNone/>
            </a:pPr>
            <a:r>
              <a:rPr lang="en-US" dirty="0" smtClean="0"/>
              <a:t>-set goals and have a plan for reaching them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NOT EVERYONE IS NATURALLY RESILIENT, BUT IT CAN BE LEARNED AND STRENGTHENED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Self-Esteem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848600" cy="4953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4500" dirty="0" smtClean="0"/>
              <a:t>What is it???</a:t>
            </a:r>
          </a:p>
          <a:p>
            <a:r>
              <a:rPr lang="en-US" sz="3800" dirty="0" smtClean="0"/>
              <a:t>How much you value, respect, and feel confident about yourself.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500" dirty="0" smtClean="0"/>
              <a:t>Why is it important???</a:t>
            </a:r>
          </a:p>
          <a:p>
            <a:pPr>
              <a:buNone/>
            </a:pPr>
            <a:r>
              <a:rPr lang="en-US" sz="4500" dirty="0" smtClean="0"/>
              <a:t>In what ways does good or bad self-esteem influence our lives??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sz="3800" b="1" dirty="0" smtClean="0"/>
              <a:t>Things you can do to improve it:</a:t>
            </a:r>
          </a:p>
          <a:p>
            <a:pPr>
              <a:buNone/>
            </a:pPr>
            <a:r>
              <a:rPr lang="en-US" sz="3800" dirty="0" smtClean="0"/>
              <a:t>	choose your friends wisely            deal with problems</a:t>
            </a:r>
          </a:p>
          <a:p>
            <a:pPr>
              <a:buNone/>
            </a:pPr>
            <a:r>
              <a:rPr lang="en-US" sz="3800" dirty="0" smtClean="0"/>
              <a:t>	focus on the positive		list your positives</a:t>
            </a:r>
          </a:p>
          <a:p>
            <a:pPr>
              <a:buNone/>
            </a:pPr>
            <a:r>
              <a:rPr lang="en-US" sz="3800" dirty="0" smtClean="0"/>
              <a:t>	use mistakes as learning tools       forgive yourself</a:t>
            </a:r>
          </a:p>
          <a:p>
            <a:pPr>
              <a:buNone/>
            </a:pPr>
            <a:r>
              <a:rPr lang="en-US" sz="3800" dirty="0" smtClean="0"/>
              <a:t>	try new things			reward yourself</a:t>
            </a:r>
          </a:p>
          <a:p>
            <a:pPr>
              <a:buNone/>
            </a:pPr>
            <a:r>
              <a:rPr lang="en-US" sz="3800" dirty="0" smtClean="0"/>
              <a:t>	volunteer				exercise</a:t>
            </a:r>
          </a:p>
          <a:p>
            <a:pPr>
              <a:buNone/>
            </a:pPr>
            <a:r>
              <a:rPr lang="en-US" sz="3800" dirty="0" smtClean="0"/>
              <a:t>	keep a positive attitude</a:t>
            </a:r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Teens Hierarchy of Needs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953000"/>
          </a:xfrm>
        </p:spPr>
        <p:txBody>
          <a:bodyPr>
            <a:normAutofit lnSpcReduction="10000"/>
          </a:bodyPr>
          <a:lstStyle/>
          <a:p>
            <a:pPr marL="525780" indent="-457200">
              <a:buFont typeface="+mj-lt"/>
              <a:buAutoNum type="arabicPeriod"/>
            </a:pPr>
            <a:r>
              <a:rPr lang="en-US" b="1" dirty="0" smtClean="0"/>
              <a:t>Physiological Needs </a:t>
            </a:r>
            <a:r>
              <a:rPr lang="en-US" dirty="0" smtClean="0"/>
              <a:t>(</a:t>
            </a:r>
            <a:r>
              <a:rPr lang="en-US" u="sng" dirty="0" smtClean="0"/>
              <a:t>survival</a:t>
            </a:r>
            <a:r>
              <a:rPr lang="en-US" dirty="0" smtClean="0"/>
              <a:t> :food, water, shelter,)</a:t>
            </a:r>
          </a:p>
          <a:p>
            <a:pPr marL="525780" indent="-457200">
              <a:buFont typeface="+mj-lt"/>
              <a:buAutoNum type="arabicPeriod"/>
            </a:pPr>
            <a:r>
              <a:rPr lang="en-US" b="1" dirty="0" smtClean="0"/>
              <a:t>Safety Needs </a:t>
            </a:r>
            <a:r>
              <a:rPr lang="en-US" dirty="0" smtClean="0"/>
              <a:t>(</a:t>
            </a:r>
            <a:r>
              <a:rPr lang="en-US" u="sng" dirty="0" smtClean="0"/>
              <a:t>security</a:t>
            </a:r>
            <a:r>
              <a:rPr lang="en-US" dirty="0" smtClean="0"/>
              <a:t>: stability, freedom from fear)</a:t>
            </a:r>
          </a:p>
          <a:p>
            <a:pPr marL="525780" indent="-457200">
              <a:buFont typeface="+mj-lt"/>
              <a:buAutoNum type="arabicPeriod"/>
            </a:pPr>
            <a:r>
              <a:rPr lang="en-US" b="1" dirty="0" smtClean="0"/>
              <a:t>Social Needs </a:t>
            </a:r>
            <a:r>
              <a:rPr lang="en-US" dirty="0" smtClean="0"/>
              <a:t>(</a:t>
            </a:r>
            <a:r>
              <a:rPr lang="en-US" u="sng" dirty="0" smtClean="0"/>
              <a:t>belonging and acceptance: </a:t>
            </a:r>
            <a:r>
              <a:rPr lang="en-US" dirty="0" smtClean="0"/>
              <a:t>family, friends, love relationships, community connections, </a:t>
            </a:r>
          </a:p>
          <a:p>
            <a:pPr marL="525780" indent="-457200">
              <a:buFont typeface="+mj-lt"/>
              <a:buAutoNum type="arabicPeriod"/>
            </a:pPr>
            <a:r>
              <a:rPr lang="en-US" b="1" dirty="0" smtClean="0"/>
              <a:t>Esteem Needs </a:t>
            </a:r>
            <a:r>
              <a:rPr lang="en-US" dirty="0" smtClean="0"/>
              <a:t>(</a:t>
            </a:r>
            <a:r>
              <a:rPr lang="en-US" u="sng" dirty="0" smtClean="0"/>
              <a:t>achievement and recognition: </a:t>
            </a:r>
            <a:r>
              <a:rPr lang="en-US" dirty="0" smtClean="0"/>
              <a:t>respect, support, confidence, self-esteem)</a:t>
            </a:r>
          </a:p>
          <a:p>
            <a:pPr marL="525780" indent="-457200">
              <a:buFont typeface="+mj-lt"/>
              <a:buAutoNum type="arabicPeriod"/>
            </a:pPr>
            <a:r>
              <a:rPr lang="en-US" b="1" dirty="0" smtClean="0"/>
              <a:t>Self-actualization</a:t>
            </a:r>
            <a:r>
              <a:rPr lang="en-US" dirty="0" smtClean="0"/>
              <a:t> (</a:t>
            </a:r>
            <a:r>
              <a:rPr lang="en-US" u="sng" dirty="0" smtClean="0"/>
              <a:t>reaching one’s full potential:  </a:t>
            </a:r>
            <a:r>
              <a:rPr lang="en-US" dirty="0" smtClean="0"/>
              <a:t>self-fulfillment through individual talent and creativity, setting goals and having discipline to reach them)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18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 Plays a Significant Role in your Actions, Decisions and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b="1" dirty="0" smtClean="0"/>
              <a:t>Traits of Good Character</a:t>
            </a:r>
          </a:p>
          <a:p>
            <a:pPr algn="ctr">
              <a:buNone/>
            </a:pPr>
            <a:endParaRPr lang="en-US" b="1" dirty="0" smtClean="0"/>
          </a:p>
          <a:p>
            <a:r>
              <a:rPr lang="en-US" dirty="0" smtClean="0"/>
              <a:t>Trustworthy</a:t>
            </a:r>
          </a:p>
          <a:p>
            <a:r>
              <a:rPr lang="en-US" dirty="0" smtClean="0"/>
              <a:t>Respectful</a:t>
            </a:r>
          </a:p>
          <a:p>
            <a:r>
              <a:rPr lang="en-US" dirty="0" smtClean="0"/>
              <a:t>Responsible</a:t>
            </a:r>
          </a:p>
          <a:p>
            <a:r>
              <a:rPr lang="en-US" dirty="0" smtClean="0"/>
              <a:t>Fair</a:t>
            </a:r>
          </a:p>
          <a:p>
            <a:r>
              <a:rPr lang="en-US" dirty="0" smtClean="0"/>
              <a:t>Caring</a:t>
            </a:r>
          </a:p>
          <a:p>
            <a:r>
              <a:rPr lang="en-US" dirty="0" smtClean="0"/>
              <a:t>Citizenship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Do you Have Integrity??</a:t>
            </a:r>
            <a:endParaRPr lang="en-US" dirty="0"/>
          </a:p>
        </p:txBody>
      </p:sp>
      <p:pic>
        <p:nvPicPr>
          <p:cNvPr id="4" name="Picture 3" descr="good citiz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3810000"/>
            <a:ext cx="285750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8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Understanding/Managing Your Emotions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some emotions you feel???</a:t>
            </a:r>
          </a:p>
          <a:p>
            <a:pPr>
              <a:buNone/>
            </a:pPr>
            <a:r>
              <a:rPr lang="en-US" dirty="0" smtClean="0"/>
              <a:t>Make 3 columns.  Then list, 5 emotions that are always positive for you in column 1, 5 that you always experience as negative in 2, and 5 that could be positive or negative depending on the situation in column 3.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hormo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08888" y="4648200"/>
            <a:ext cx="2363611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296</TotalTime>
  <Words>588</Words>
  <Application>Microsoft Office PowerPoint</Application>
  <PresentationFormat>On-screen Show (4:3)</PresentationFormat>
  <Paragraphs>123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Austin</vt:lpstr>
      <vt:lpstr>Achieving Mental and Emotional Health</vt:lpstr>
      <vt:lpstr>Vocab for Chapter 3</vt:lpstr>
      <vt:lpstr>PowerPoint Presentation</vt:lpstr>
      <vt:lpstr>MENTAL WELLNESS The Choice is Yours</vt:lpstr>
      <vt:lpstr>Resiliency</vt:lpstr>
      <vt:lpstr>Self-Esteem </vt:lpstr>
      <vt:lpstr>Teens Hierarchy of Needs</vt:lpstr>
      <vt:lpstr>Character Plays a Significant Role in your Actions, Decisions and Behavior</vt:lpstr>
      <vt:lpstr>Understanding/Managing Your Emotions</vt:lpstr>
      <vt:lpstr>PowerPoint Presentation</vt:lpstr>
      <vt:lpstr>Dealing with difficult emotions</vt:lpstr>
      <vt:lpstr>The “Big” three:  Fear, Guilt and  Anger</vt:lpstr>
      <vt:lpstr>Hallmarks of Good Mental Health</vt:lpstr>
      <vt:lpstr>Video:  Hallmarks of Good Mental Health</vt:lpstr>
    </vt:vector>
  </TitlesOfParts>
  <Company>MPS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Achieving Mental and Emotional Health</dc:title>
  <dc:creator>Windows User</dc:creator>
  <cp:lastModifiedBy>Windows User</cp:lastModifiedBy>
  <cp:revision>21</cp:revision>
  <dcterms:created xsi:type="dcterms:W3CDTF">2013-01-16T15:57:50Z</dcterms:created>
  <dcterms:modified xsi:type="dcterms:W3CDTF">2015-01-29T17:44:32Z</dcterms:modified>
</cp:coreProperties>
</file>