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80" r:id="rId16"/>
    <p:sldId id="278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7" r:id="rId27"/>
    <p:sldId id="290" r:id="rId28"/>
    <p:sldId id="291" r:id="rId29"/>
    <p:sldId id="292" r:id="rId30"/>
    <p:sldId id="293" r:id="rId31"/>
    <p:sldId id="295" r:id="rId32"/>
    <p:sldId id="302" r:id="rId33"/>
    <p:sldId id="303" r:id="rId34"/>
    <p:sldId id="259" r:id="rId35"/>
    <p:sldId id="260" r:id="rId36"/>
    <p:sldId id="261" r:id="rId37"/>
    <p:sldId id="304" r:id="rId38"/>
    <p:sldId id="262" r:id="rId39"/>
    <p:sldId id="263" r:id="rId40"/>
    <p:sldId id="264" r:id="rId41"/>
    <p:sldId id="265" r:id="rId42"/>
    <p:sldId id="267" r:id="rId43"/>
    <p:sldId id="26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6C134-2044-49C8-A532-935A49A26A4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D6BD3-09AF-4F33-A82D-508FC382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3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17CCD1-CBA3-4D1B-BD82-FC83C3E1A9B6}" type="slidenum">
              <a:rPr lang="en-US" smtClean="0">
                <a:latin typeface="Calibri" pitchFamily="34" charset="0"/>
              </a:rPr>
              <a:pPr eaLnBrk="1" hangingPunct="1"/>
              <a:t>7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3721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E5BCD5-55E5-4E26-9FD2-30EEDA991D25}" type="slidenum">
              <a:rPr lang="en-US" smtClean="0">
                <a:latin typeface="Calibri" pitchFamily="34" charset="0"/>
              </a:rPr>
              <a:pPr eaLnBrk="1" hangingPunct="1"/>
              <a:t>22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7028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8006D8-700E-48C4-98D5-BDFDFE48BFB9}" type="slidenum">
              <a:rPr lang="en-US" smtClean="0">
                <a:latin typeface="Calibri" pitchFamily="34" charset="0"/>
              </a:rPr>
              <a:pPr eaLnBrk="1" hangingPunct="1"/>
              <a:t>23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8179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A55878-D70B-4EF5-8AE6-7DF2B88D4851}" type="slidenum">
              <a:rPr lang="en-US" smtClean="0">
                <a:latin typeface="Calibri" pitchFamily="34" charset="0"/>
              </a:rPr>
              <a:pPr eaLnBrk="1" hangingPunct="1"/>
              <a:t>25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4106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4A1D67-A682-404E-AD55-F2D6B85FD284}" type="slidenum">
              <a:rPr lang="en-US" smtClean="0">
                <a:latin typeface="Calibri" pitchFamily="34" charset="0"/>
              </a:rPr>
              <a:pPr eaLnBrk="1" hangingPunct="1"/>
              <a:t>26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4112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04BF73-845C-4989-8DBE-23E346B28D8E}" type="slidenum">
              <a:rPr lang="en-US" smtClean="0">
                <a:latin typeface="Calibri" pitchFamily="34" charset="0"/>
              </a:rPr>
              <a:pPr eaLnBrk="1" hangingPunct="1"/>
              <a:t>28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098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88EC2E-6257-4BA3-914A-4F709F7510D1}" type="slidenum">
              <a:rPr lang="en-US" smtClean="0">
                <a:latin typeface="Calibri" pitchFamily="34" charset="0"/>
              </a:rPr>
              <a:pPr eaLnBrk="1" hangingPunct="1"/>
              <a:t>31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415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D848D9-C0C9-4CF7-BEC3-03B342EEB2D9}" type="slidenum">
              <a:rPr lang="en-US" smtClean="0">
                <a:latin typeface="Calibri" pitchFamily="34" charset="0"/>
              </a:rPr>
              <a:pPr eaLnBrk="1" hangingPunct="1"/>
              <a:t>8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4562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2FEF41-2D74-4BEA-82E6-02683154DFA5}" type="slidenum">
              <a:rPr lang="en-US" smtClean="0">
                <a:latin typeface="Calibri" pitchFamily="34" charset="0"/>
              </a:rPr>
              <a:pPr eaLnBrk="1" hangingPunct="1"/>
              <a:t>10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932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2C5853-C9A1-4AC9-B2F8-0DE629180CA2}" type="slidenum">
              <a:rPr lang="en-US" smtClean="0">
                <a:latin typeface="Calibri" pitchFamily="34" charset="0"/>
              </a:rPr>
              <a:pPr eaLnBrk="1" hangingPunct="1"/>
              <a:t>12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5467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5F6608-9510-4394-BA8C-D9F483771D73}" type="slidenum">
              <a:rPr lang="en-US" smtClean="0">
                <a:latin typeface="Calibri" pitchFamily="34" charset="0"/>
              </a:rPr>
              <a:pPr eaLnBrk="1" hangingPunct="1"/>
              <a:t>13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1370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6BD3-09AF-4F33-A82D-508FC3827C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6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670281-EC04-4D46-8147-7C12941F1A2D}" type="slidenum">
              <a:rPr lang="en-US" smtClean="0">
                <a:latin typeface="Calibri" pitchFamily="34" charset="0"/>
              </a:rPr>
              <a:pPr eaLnBrk="1" hangingPunct="1"/>
              <a:t>15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9408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17D990-D384-4C64-AD03-1BFCFC745D22}" type="slidenum">
              <a:rPr lang="en-US" smtClean="0">
                <a:latin typeface="Calibri" pitchFamily="34" charset="0"/>
              </a:rPr>
              <a:pPr eaLnBrk="1" hangingPunct="1"/>
              <a:t>17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6576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332635-CF5B-48BB-AF43-06914502D203}" type="slidenum">
              <a:rPr lang="en-US" smtClean="0">
                <a:latin typeface="Calibri" pitchFamily="34" charset="0"/>
              </a:rPr>
              <a:pPr eaLnBrk="1" hangingPunct="1"/>
              <a:t>19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95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205F-7F79-4359-8BFC-650EEE235F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A3A64A-E36A-43C5-A0EF-E669925500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205F-7F79-4359-8BFC-650EEE235F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A64A-E36A-43C5-A0EF-E669925500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205F-7F79-4359-8BFC-650EEE235F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A64A-E36A-43C5-A0EF-E669925500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CE59-A6D0-48D9-B9CB-7D024153C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8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A00DA-34DB-44D8-BDE8-BEFB7405E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C1205F-7F79-4359-8BFC-650EEE235F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A3A64A-E36A-43C5-A0EF-E669925500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205F-7F79-4359-8BFC-650EEE235F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A64A-E36A-43C5-A0EF-E669925500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205F-7F79-4359-8BFC-650EEE235F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A64A-E36A-43C5-A0EF-E669925500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A64A-E36A-43C5-A0EF-E669925500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205F-7F79-4359-8BFC-650EEE235F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205F-7F79-4359-8BFC-650EEE235F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A64A-E36A-43C5-A0EF-E669925500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205F-7F79-4359-8BFC-650EEE235F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A64A-E36A-43C5-A0EF-E669925500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C1205F-7F79-4359-8BFC-650EEE235F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A3A64A-E36A-43C5-A0EF-E669925500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205F-7F79-4359-8BFC-650EEE235F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A3A64A-E36A-43C5-A0EF-E669925500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C1205F-7F79-4359-8BFC-650EEE235F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A3A64A-E36A-43C5-A0EF-E669925500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3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20.pn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Managing Weight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Eating Behaviors</a:t>
            </a:r>
            <a:endParaRPr lang="en-US" dirty="0"/>
          </a:p>
        </p:txBody>
      </p:sp>
      <p:pic>
        <p:nvPicPr>
          <p:cNvPr id="4" name="Picture 3" descr="anorex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1981200" cy="2600325"/>
          </a:xfrm>
          <a:prstGeom prst="rect">
            <a:avLst/>
          </a:prstGeom>
        </p:spPr>
      </p:pic>
      <p:pic>
        <p:nvPicPr>
          <p:cNvPr id="5" name="Picture 4" descr="obes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3306776"/>
            <a:ext cx="2213980" cy="2941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N0017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97050"/>
            <a:ext cx="614045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 descr="Large pizz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5925" y="2752725"/>
            <a:ext cx="2171700" cy="2244725"/>
          </a:xfrm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693738" y="800100"/>
            <a:ext cx="8153400" cy="800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How long would you have to play golf (while walking and carrying your clubs) to burn approximately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350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calories*? 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114800" y="2133600"/>
            <a:ext cx="1309688" cy="5572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Century Schoolbook" pitchFamily="18" charset="0"/>
              </a:rPr>
              <a:t>1 hour</a:t>
            </a:r>
            <a:endParaRPr lang="en-US" sz="2800">
              <a:latin typeface="Century Schoolbook" pitchFamily="18" charset="0"/>
            </a:endParaRPr>
          </a:p>
        </p:txBody>
      </p:sp>
      <p:pic>
        <p:nvPicPr>
          <p:cNvPr id="16390" name="Picture 6" descr="http://www.dreamstime.com/man-playing-golf-thumb132966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35681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Cup of coffee</a:t>
            </a:r>
            <a:endParaRPr lang="en-US" dirty="0"/>
          </a:p>
        </p:txBody>
      </p:sp>
      <p:sp>
        <p:nvSpPr>
          <p:cNvPr id="17411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733800" cy="1173162"/>
          </a:xfrm>
        </p:spPr>
        <p:txBody>
          <a:bodyPr/>
          <a:lstStyle/>
          <a:p>
            <a:pPr eaLnBrk="1" hangingPunct="1"/>
            <a:r>
              <a:rPr lang="en-US" smtClean="0"/>
              <a:t>8 oz</a:t>
            </a:r>
          </a:p>
          <a:p>
            <a:pPr eaLnBrk="1" hangingPunct="1"/>
            <a:r>
              <a:rPr lang="en-US" smtClean="0"/>
              <a:t>45 calories</a:t>
            </a:r>
          </a:p>
        </p:txBody>
      </p:sp>
      <p:sp>
        <p:nvSpPr>
          <p:cNvPr id="17412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1249362"/>
          </a:xfrm>
        </p:spPr>
        <p:txBody>
          <a:bodyPr/>
          <a:lstStyle/>
          <a:p>
            <a:pPr eaLnBrk="1" hangingPunct="1"/>
            <a:r>
              <a:rPr lang="en-US" smtClean="0"/>
              <a:t>16 oz</a:t>
            </a:r>
          </a:p>
          <a:p>
            <a:pPr eaLnBrk="1" hangingPunct="1"/>
            <a:r>
              <a:rPr lang="en-US" smtClean="0"/>
              <a:t>330 calories</a:t>
            </a:r>
          </a:p>
        </p:txBody>
      </p:sp>
      <p:pic>
        <p:nvPicPr>
          <p:cNvPr id="17413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962400"/>
            <a:ext cx="2819400" cy="2114550"/>
          </a:xfrm>
        </p:spPr>
      </p:pic>
      <p:pic>
        <p:nvPicPr>
          <p:cNvPr id="17414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124200"/>
            <a:ext cx="3124200" cy="3124200"/>
          </a:xfrm>
        </p:spPr>
      </p:pic>
    </p:spTree>
    <p:extLst>
      <p:ext uri="{BB962C8B-B14F-4D97-AF65-F5344CB8AC3E}">
        <p14:creationId xmlns:p14="http://schemas.microsoft.com/office/powerpoint/2010/main" val="15136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IN00170_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371600"/>
            <a:ext cx="3505200" cy="3497263"/>
          </a:xfrm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914650" y="1824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2286000" y="5029200"/>
            <a:ext cx="434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How long will you have to walk in order to burn those extra 305 calories?*</a:t>
            </a:r>
            <a:r>
              <a:rPr lang="en-US" dirty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dirty="0">
                <a:solidFill>
                  <a:schemeClr val="folHlink"/>
                </a:solidFill>
                <a:latin typeface="Century Schoolbook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3581400" y="2576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18438" name="AutoShape 8"/>
          <p:cNvSpPr>
            <a:spLocks noChangeArrowheads="1"/>
          </p:cNvSpPr>
          <p:nvPr/>
        </p:nvSpPr>
        <p:spPr bwMode="auto">
          <a:xfrm>
            <a:off x="90488" y="5849938"/>
            <a:ext cx="91440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713" y="10800"/>
                </a:moveTo>
                <a:cubicBezTo>
                  <a:pt x="3713" y="14714"/>
                  <a:pt x="6886" y="17887"/>
                  <a:pt x="10800" y="17887"/>
                </a:cubicBezTo>
                <a:cubicBezTo>
                  <a:pt x="14714" y="17887"/>
                  <a:pt x="17887" y="14714"/>
                  <a:pt x="17887" y="10800"/>
                </a:cubicBezTo>
                <a:cubicBezTo>
                  <a:pt x="17887" y="6886"/>
                  <a:pt x="14714" y="3713"/>
                  <a:pt x="10800" y="3713"/>
                </a:cubicBezTo>
                <a:cubicBezTo>
                  <a:pt x="6886" y="3713"/>
                  <a:pt x="3713" y="6886"/>
                  <a:pt x="3713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057400" y="381000"/>
            <a:ext cx="4567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itchFamily="18" charset="0"/>
              </a:rPr>
              <a:t>Calories In = Calories Out</a:t>
            </a:r>
          </a:p>
        </p:txBody>
      </p:sp>
      <p:pic>
        <p:nvPicPr>
          <p:cNvPr id="18440" name="Picture 12" descr="coff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13716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" descr="http://img4.cookinglight.com/i/2007/04/FL-RaceWalking-0704p46-m.jpg?300:3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4738" y="2971800"/>
            <a:ext cx="1279525" cy="1279525"/>
          </a:xfrm>
          <a:noFill/>
        </p:spPr>
      </p:pic>
    </p:spTree>
    <p:extLst>
      <p:ext uri="{BB962C8B-B14F-4D97-AF65-F5344CB8AC3E}">
        <p14:creationId xmlns:p14="http://schemas.microsoft.com/office/powerpoint/2010/main" val="38275490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371850" y="2262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438400" y="4495800"/>
            <a:ext cx="464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If you </a:t>
            </a:r>
            <a:r>
              <a:rPr lang="en-US" sz="2000" b="1" dirty="0">
                <a:solidFill>
                  <a:srgbClr val="FF0000"/>
                </a:solidFill>
                <a:latin typeface="Century Schoolbook" pitchFamily="18" charset="0"/>
              </a:rPr>
              <a:t>walk 1 hour and 20 minutes, </a:t>
            </a:r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you will burn</a:t>
            </a:r>
            <a:r>
              <a:rPr lang="en-US" sz="2000" b="1" dirty="0">
                <a:solidFill>
                  <a:srgbClr val="FF0000"/>
                </a:solidFill>
                <a:latin typeface="Century Schoolbook" pitchFamily="18" charset="0"/>
              </a:rPr>
              <a:t> approximately</a:t>
            </a:r>
            <a:r>
              <a:rPr lang="en-US" dirty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entury Schoolbook" pitchFamily="18" charset="0"/>
              </a:rPr>
              <a:t>305 calories.</a:t>
            </a:r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*</a:t>
            </a:r>
          </a:p>
        </p:txBody>
      </p:sp>
      <p:pic>
        <p:nvPicPr>
          <p:cNvPr id="19460" name="Picture 5" descr="lb1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8200" y="6248400"/>
            <a:ext cx="428625" cy="428625"/>
          </a:xfrm>
        </p:spPr>
      </p:pic>
      <p:sp>
        <p:nvSpPr>
          <p:cNvPr id="19461" name="AutoShape 6"/>
          <p:cNvSpPr>
            <a:spLocks noChangeArrowheads="1"/>
          </p:cNvSpPr>
          <p:nvPr/>
        </p:nvSpPr>
        <p:spPr bwMode="auto">
          <a:xfrm>
            <a:off x="90488" y="5849938"/>
            <a:ext cx="91440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713" y="10800"/>
                </a:moveTo>
                <a:cubicBezTo>
                  <a:pt x="3713" y="14714"/>
                  <a:pt x="6886" y="17887"/>
                  <a:pt x="10800" y="17887"/>
                </a:cubicBezTo>
                <a:cubicBezTo>
                  <a:pt x="14714" y="17887"/>
                  <a:pt x="17887" y="14714"/>
                  <a:pt x="17887" y="10800"/>
                </a:cubicBezTo>
                <a:cubicBezTo>
                  <a:pt x="17887" y="6886"/>
                  <a:pt x="14714" y="3713"/>
                  <a:pt x="10800" y="3713"/>
                </a:cubicBezTo>
                <a:cubicBezTo>
                  <a:pt x="6886" y="3713"/>
                  <a:pt x="3713" y="6886"/>
                  <a:pt x="3713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1760538" y="836613"/>
            <a:ext cx="5759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Century Schoolbook" pitchFamily="18" charset="0"/>
              </a:rPr>
              <a:t>Calories In = Calories Out</a:t>
            </a:r>
          </a:p>
        </p:txBody>
      </p:sp>
      <p:pic>
        <p:nvPicPr>
          <p:cNvPr id="19463" name="Picture 2" descr="http://img4.cookinglight.com/i/2007/04/FL-RaceWalking-0704p46-m.jpg?300:3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600200"/>
            <a:ext cx="2692400" cy="2692400"/>
          </a:xfrm>
          <a:noFill/>
        </p:spPr>
      </p:pic>
    </p:spTree>
    <p:extLst>
      <p:ext uri="{BB962C8B-B14F-4D97-AF65-F5344CB8AC3E}">
        <p14:creationId xmlns:p14="http://schemas.microsoft.com/office/powerpoint/2010/main" val="330880683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Movie Popcorn</a:t>
            </a:r>
            <a:endParaRPr lang="en-US" dirty="0"/>
          </a:p>
        </p:txBody>
      </p:sp>
      <p:sp>
        <p:nvSpPr>
          <p:cNvPr id="20483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1096962"/>
          </a:xfrm>
        </p:spPr>
        <p:txBody>
          <a:bodyPr/>
          <a:lstStyle/>
          <a:p>
            <a:pPr eaLnBrk="1" hangingPunct="1"/>
            <a:r>
              <a:rPr lang="en-US" smtClean="0"/>
              <a:t>5 cups</a:t>
            </a:r>
          </a:p>
          <a:p>
            <a:pPr eaLnBrk="1" hangingPunct="1"/>
            <a:r>
              <a:rPr lang="en-US" smtClean="0"/>
              <a:t>270 calories</a:t>
            </a:r>
          </a:p>
        </p:txBody>
      </p:sp>
      <p:sp>
        <p:nvSpPr>
          <p:cNvPr id="20484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1096962"/>
          </a:xfrm>
        </p:spPr>
        <p:txBody>
          <a:bodyPr/>
          <a:lstStyle/>
          <a:p>
            <a:pPr eaLnBrk="1" hangingPunct="1"/>
            <a:r>
              <a:rPr lang="en-US" smtClean="0"/>
              <a:t>11 cups</a:t>
            </a:r>
          </a:p>
          <a:p>
            <a:pPr eaLnBrk="1" hangingPunct="1"/>
            <a:r>
              <a:rPr lang="en-US" smtClean="0"/>
              <a:t>630 calories</a:t>
            </a:r>
          </a:p>
        </p:txBody>
      </p:sp>
      <p:pic>
        <p:nvPicPr>
          <p:cNvPr id="2048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124200"/>
            <a:ext cx="3152775" cy="3136900"/>
          </a:xfrm>
        </p:spPr>
      </p:pic>
      <p:pic>
        <p:nvPicPr>
          <p:cNvPr id="2048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048000"/>
            <a:ext cx="3278188" cy="3262313"/>
          </a:xfrm>
        </p:spPr>
      </p:pic>
    </p:spTree>
    <p:extLst>
      <p:ext uri="{BB962C8B-B14F-4D97-AF65-F5344CB8AC3E}">
        <p14:creationId xmlns:p14="http://schemas.microsoft.com/office/powerpoint/2010/main" val="18655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N00170_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990600"/>
            <a:ext cx="5029200" cy="5019675"/>
          </a:xfrm>
        </p:spPr>
      </p:pic>
      <p:grpSp>
        <p:nvGrpSpPr>
          <p:cNvPr id="21507" name="Group 8"/>
          <p:cNvGrpSpPr>
            <a:grpSpLocks/>
          </p:cNvGrpSpPr>
          <p:nvPr/>
        </p:nvGrpSpPr>
        <p:grpSpPr bwMode="auto">
          <a:xfrm>
            <a:off x="1758950" y="2819400"/>
            <a:ext cx="2051050" cy="2041525"/>
            <a:chOff x="1108" y="1872"/>
            <a:chExt cx="1292" cy="1286"/>
          </a:xfrm>
        </p:grpSpPr>
        <p:pic>
          <p:nvPicPr>
            <p:cNvPr id="21512" name="Picture 9" descr="Large popcor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" y="1872"/>
              <a:ext cx="1292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3" name="Rectangle 10"/>
            <p:cNvSpPr>
              <a:spLocks noChangeArrowheads="1"/>
            </p:cNvSpPr>
            <p:nvPr/>
          </p:nvSpPr>
          <p:spPr bwMode="auto">
            <a:xfrm>
              <a:off x="1202" y="1872"/>
              <a:ext cx="1102" cy="1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</p:grpSp>
      <p:pic>
        <p:nvPicPr>
          <p:cNvPr id="21508" name="Picture 11" descr="1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4400" y="6248400"/>
            <a:ext cx="457200" cy="457200"/>
          </a:xfrm>
        </p:spPr>
      </p:pic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1219200" y="152400"/>
            <a:ext cx="7924800" cy="800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How long would you have to do water aerobics to burn approximately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360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calories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*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? 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438400" y="1905000"/>
            <a:ext cx="4000500" cy="5572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Century Schoolbook" pitchFamily="18" charset="0"/>
              </a:rPr>
              <a:t>1 hour and 10 minutes</a:t>
            </a:r>
            <a:endParaRPr lang="en-US" sz="2800">
              <a:latin typeface="Century Schoolbook" pitchFamily="18" charset="0"/>
            </a:endParaRPr>
          </a:p>
        </p:txBody>
      </p:sp>
      <p:pic>
        <p:nvPicPr>
          <p:cNvPr id="21511" name="Picture 2" descr="http://yourseniorcarenetwork.com/blog/wp-content/uploads/2011/12/senior-aqua-water-aerobic-exercises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097213"/>
            <a:ext cx="2362200" cy="1568450"/>
          </a:xfrm>
          <a:noFill/>
        </p:spPr>
      </p:pic>
    </p:spTree>
    <p:extLst>
      <p:ext uri="{BB962C8B-B14F-4D97-AF65-F5344CB8AC3E}">
        <p14:creationId xmlns:p14="http://schemas.microsoft.com/office/powerpoint/2010/main" val="296002597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cheeseburgers</a:t>
            </a:r>
            <a:endParaRPr lang="en-US" dirty="0"/>
          </a:p>
        </p:txBody>
      </p:sp>
      <p:sp>
        <p:nvSpPr>
          <p:cNvPr id="22531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eaLnBrk="1" hangingPunct="1"/>
            <a:r>
              <a:rPr lang="en-US" smtClean="0"/>
              <a:t>333 calories</a:t>
            </a:r>
          </a:p>
        </p:txBody>
      </p:sp>
      <p:sp>
        <p:nvSpPr>
          <p:cNvPr id="22532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eaLnBrk="1" hangingPunct="1"/>
            <a:r>
              <a:rPr lang="en-US" smtClean="0"/>
              <a:t>590 calories</a:t>
            </a:r>
          </a:p>
        </p:txBody>
      </p:sp>
      <p:pic>
        <p:nvPicPr>
          <p:cNvPr id="22533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316163"/>
            <a:ext cx="3657600" cy="3640137"/>
          </a:xfrm>
        </p:spPr>
      </p:pic>
      <p:pic>
        <p:nvPicPr>
          <p:cNvPr id="22534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667000"/>
            <a:ext cx="3181350" cy="3163888"/>
          </a:xfrm>
        </p:spPr>
      </p:pic>
    </p:spTree>
    <p:extLst>
      <p:ext uri="{BB962C8B-B14F-4D97-AF65-F5344CB8AC3E}">
        <p14:creationId xmlns:p14="http://schemas.microsoft.com/office/powerpoint/2010/main" val="33399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N00170_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0650" y="1679575"/>
            <a:ext cx="6096000" cy="4187825"/>
          </a:xfrm>
        </p:spPr>
      </p:pic>
      <p:pic>
        <p:nvPicPr>
          <p:cNvPr id="23555" name="Picture 4" descr="image of bur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3260725"/>
            <a:ext cx="2241550" cy="1616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5" descr="image of a woman lifting weights 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2775" y="2835275"/>
            <a:ext cx="1441450" cy="2041525"/>
          </a:xfrm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7" name="Picture 6" descr="lb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990600" y="152400"/>
            <a:ext cx="8153400" cy="800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How long would you have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 lift weights to burn approximately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257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calories*?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438400" y="1981200"/>
            <a:ext cx="3987800" cy="544513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Century Schoolbook" pitchFamily="18" charset="0"/>
              </a:rPr>
              <a:t>1 hour and 30 minutes</a:t>
            </a:r>
            <a:endParaRPr lang="en-US" sz="280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3947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soda</a:t>
            </a:r>
            <a:endParaRPr lang="en-US" dirty="0"/>
          </a:p>
        </p:txBody>
      </p:sp>
      <p:sp>
        <p:nvSpPr>
          <p:cNvPr id="24579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24000"/>
            <a:ext cx="2209800" cy="1039813"/>
          </a:xfrm>
        </p:spPr>
        <p:txBody>
          <a:bodyPr/>
          <a:lstStyle/>
          <a:p>
            <a:pPr eaLnBrk="1" hangingPunct="1"/>
            <a:r>
              <a:rPr lang="en-US" smtClean="0"/>
              <a:t>Original  6.5oz</a:t>
            </a:r>
          </a:p>
          <a:p>
            <a:pPr eaLnBrk="1" hangingPunct="1"/>
            <a:r>
              <a:rPr lang="en-US" smtClean="0"/>
              <a:t>97 calories</a:t>
            </a:r>
          </a:p>
        </p:txBody>
      </p:sp>
      <p:sp>
        <p:nvSpPr>
          <p:cNvPr id="24580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429000" y="1600200"/>
            <a:ext cx="1981200" cy="658813"/>
          </a:xfrm>
        </p:spPr>
        <p:txBody>
          <a:bodyPr/>
          <a:lstStyle/>
          <a:p>
            <a:pPr eaLnBrk="1" hangingPunct="1"/>
            <a:r>
              <a:rPr lang="en-US" smtClean="0"/>
              <a:t>12 oz</a:t>
            </a:r>
          </a:p>
          <a:p>
            <a:pPr eaLnBrk="1" hangingPunct="1"/>
            <a:r>
              <a:rPr lang="en-US" smtClean="0"/>
              <a:t>145 calories</a:t>
            </a:r>
          </a:p>
        </p:txBody>
      </p:sp>
      <p:sp>
        <p:nvSpPr>
          <p:cNvPr id="24581" name="Text Placeholder 5"/>
          <p:cNvSpPr>
            <a:spLocks/>
          </p:cNvSpPr>
          <p:nvPr/>
        </p:nvSpPr>
        <p:spPr bwMode="auto">
          <a:xfrm>
            <a:off x="5943600" y="1600200"/>
            <a:ext cx="1981200" cy="6588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000" b="1">
                <a:solidFill>
                  <a:srgbClr val="FFFFFF"/>
                </a:solidFill>
                <a:latin typeface="Century Schoolbook" pitchFamily="18" charset="0"/>
              </a:rPr>
              <a:t>20 oz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000" b="1">
                <a:solidFill>
                  <a:srgbClr val="FFFFFF"/>
                </a:solidFill>
                <a:latin typeface="Century Schoolbook" pitchFamily="18" charset="0"/>
              </a:rPr>
              <a:t>242 calories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1243013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16668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08238"/>
            <a:ext cx="15240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8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N0017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614045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 descr="lb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530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04800" y="790575"/>
            <a:ext cx="8839200" cy="800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How long would you have to garden to burn approximately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145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calories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*?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505200" y="2133600"/>
            <a:ext cx="2082800" cy="5572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Century Schoolbook" pitchFamily="18" charset="0"/>
              </a:rPr>
              <a:t>35 minutes</a:t>
            </a:r>
            <a:endParaRPr lang="en-US" sz="2800">
              <a:latin typeface="Century Schoolbook" pitchFamily="18" charset="0"/>
            </a:endParaRPr>
          </a:p>
        </p:txBody>
      </p:sp>
      <p:pic>
        <p:nvPicPr>
          <p:cNvPr id="25606" name="Picture 2" descr="http://www.myorganicsecrets.com/wp-content/uploads/12_4_orig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6450" y="2619375"/>
            <a:ext cx="1733550" cy="2603500"/>
          </a:xfrm>
          <a:noFill/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103187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20153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Calories</a:t>
            </a:r>
          </a:p>
          <a:p>
            <a:r>
              <a:rPr lang="en-US" dirty="0" smtClean="0"/>
              <a:t>Metabolism</a:t>
            </a:r>
          </a:p>
          <a:p>
            <a:r>
              <a:rPr lang="en-US" dirty="0" smtClean="0"/>
              <a:t>BMI</a:t>
            </a:r>
          </a:p>
          <a:p>
            <a:r>
              <a:rPr lang="en-US" dirty="0" smtClean="0"/>
              <a:t>Body Image</a:t>
            </a:r>
          </a:p>
          <a:p>
            <a:r>
              <a:rPr lang="en-US" dirty="0" smtClean="0"/>
              <a:t>Weight Cycling</a:t>
            </a:r>
          </a:p>
          <a:p>
            <a:r>
              <a:rPr lang="en-US" dirty="0" smtClean="0"/>
              <a:t>Vegetarian</a:t>
            </a:r>
          </a:p>
          <a:p>
            <a:r>
              <a:rPr lang="en-US" dirty="0" smtClean="0"/>
              <a:t>Dietary Supplements</a:t>
            </a:r>
          </a:p>
          <a:p>
            <a:r>
              <a:rPr lang="en-US" dirty="0" smtClean="0"/>
              <a:t>Performance Enhancers</a:t>
            </a:r>
          </a:p>
          <a:p>
            <a:r>
              <a:rPr lang="en-US" dirty="0" smtClean="0"/>
              <a:t>Herbal Supplements</a:t>
            </a:r>
          </a:p>
          <a:p>
            <a:r>
              <a:rPr lang="en-US" dirty="0" smtClean="0"/>
              <a:t>Mega doses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Words</a:t>
            </a:r>
            <a:endParaRPr lang="en-US" dirty="0"/>
          </a:p>
        </p:txBody>
      </p:sp>
      <p:pic>
        <p:nvPicPr>
          <p:cNvPr id="4" name="Picture 3" descr="we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286000"/>
            <a:ext cx="28575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Soda</a:t>
            </a:r>
            <a:endParaRPr lang="en-US" dirty="0"/>
          </a:p>
        </p:txBody>
      </p:sp>
      <p:sp>
        <p:nvSpPr>
          <p:cNvPr id="26627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2057400" cy="658812"/>
          </a:xfrm>
        </p:spPr>
        <p:txBody>
          <a:bodyPr/>
          <a:lstStyle/>
          <a:p>
            <a:pPr eaLnBrk="1" hangingPunct="1"/>
            <a:r>
              <a:rPr lang="en-US" smtClean="0"/>
              <a:t>32 oz</a:t>
            </a:r>
          </a:p>
          <a:p>
            <a:pPr eaLnBrk="1" hangingPunct="1"/>
            <a:r>
              <a:rPr lang="en-US" smtClean="0"/>
              <a:t>388 calories</a:t>
            </a:r>
          </a:p>
        </p:txBody>
      </p:sp>
      <p:sp>
        <p:nvSpPr>
          <p:cNvPr id="26628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657600" y="1600200"/>
            <a:ext cx="2057400" cy="658813"/>
          </a:xfrm>
        </p:spPr>
        <p:txBody>
          <a:bodyPr/>
          <a:lstStyle/>
          <a:p>
            <a:pPr eaLnBrk="1" hangingPunct="1"/>
            <a:r>
              <a:rPr lang="en-US" smtClean="0"/>
              <a:t>44 oz</a:t>
            </a:r>
          </a:p>
          <a:p>
            <a:pPr eaLnBrk="1" hangingPunct="1"/>
            <a:r>
              <a:rPr lang="en-US" smtClean="0"/>
              <a:t>533 calories</a:t>
            </a:r>
          </a:p>
        </p:txBody>
      </p:sp>
      <p:sp>
        <p:nvSpPr>
          <p:cNvPr id="26629" name="Text Placeholder 5"/>
          <p:cNvSpPr>
            <a:spLocks/>
          </p:cNvSpPr>
          <p:nvPr/>
        </p:nvSpPr>
        <p:spPr bwMode="auto">
          <a:xfrm>
            <a:off x="6400800" y="1600200"/>
            <a:ext cx="2057400" cy="6588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000" b="1">
                <a:solidFill>
                  <a:srgbClr val="FFFFFF"/>
                </a:solidFill>
                <a:latin typeface="Century Schoolbook" pitchFamily="18" charset="0"/>
              </a:rPr>
              <a:t>64 oz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000" b="1">
                <a:solidFill>
                  <a:srgbClr val="FFFFFF"/>
                </a:solidFill>
                <a:latin typeface="Century Schoolbook" pitchFamily="18" charset="0"/>
              </a:rPr>
              <a:t>776 calories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76962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French fries</a:t>
            </a:r>
            <a:endParaRPr lang="en-US" dirty="0"/>
          </a:p>
        </p:txBody>
      </p:sp>
      <p:sp>
        <p:nvSpPr>
          <p:cNvPr id="27651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533400" y="1600200"/>
            <a:ext cx="3657600" cy="1020763"/>
          </a:xfrm>
        </p:spPr>
        <p:txBody>
          <a:bodyPr/>
          <a:lstStyle/>
          <a:p>
            <a:pPr eaLnBrk="1" hangingPunct="1"/>
            <a:r>
              <a:rPr lang="en-US" smtClean="0"/>
              <a:t>2.4 oz</a:t>
            </a:r>
          </a:p>
          <a:p>
            <a:pPr eaLnBrk="1" hangingPunct="1"/>
            <a:r>
              <a:rPr lang="en-US" smtClean="0"/>
              <a:t>210 calories</a:t>
            </a:r>
          </a:p>
        </p:txBody>
      </p:sp>
      <p:sp>
        <p:nvSpPr>
          <p:cNvPr id="27652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1096962"/>
          </a:xfrm>
        </p:spPr>
        <p:txBody>
          <a:bodyPr/>
          <a:lstStyle/>
          <a:p>
            <a:pPr eaLnBrk="1" hangingPunct="1"/>
            <a:r>
              <a:rPr lang="en-US" smtClean="0"/>
              <a:t>6.9 oz</a:t>
            </a:r>
          </a:p>
          <a:p>
            <a:pPr eaLnBrk="1" hangingPunct="1"/>
            <a:r>
              <a:rPr lang="en-US" smtClean="0"/>
              <a:t>610 calories</a:t>
            </a:r>
          </a:p>
        </p:txBody>
      </p:sp>
      <p:pic>
        <p:nvPicPr>
          <p:cNvPr id="27653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048000"/>
            <a:ext cx="6915150" cy="2789238"/>
          </a:xfrm>
        </p:spPr>
      </p:pic>
    </p:spTree>
    <p:extLst>
      <p:ext uri="{BB962C8B-B14F-4D97-AF65-F5344CB8AC3E}">
        <p14:creationId xmlns:p14="http://schemas.microsoft.com/office/powerpoint/2010/main" val="42249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IN00170_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371600"/>
            <a:ext cx="3505200" cy="3497263"/>
          </a:xfrm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914650" y="1824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2286000" y="4953000"/>
            <a:ext cx="464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How long will you have to do aerobic dance to burn those extra 400 calories?* 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3581400" y="259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28678" name="AutoShape 8"/>
          <p:cNvSpPr>
            <a:spLocks noChangeArrowheads="1"/>
          </p:cNvSpPr>
          <p:nvPr/>
        </p:nvSpPr>
        <p:spPr bwMode="auto">
          <a:xfrm>
            <a:off x="90488" y="5849938"/>
            <a:ext cx="91440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713" y="10800"/>
                </a:moveTo>
                <a:cubicBezTo>
                  <a:pt x="3713" y="14714"/>
                  <a:pt x="6886" y="17887"/>
                  <a:pt x="10800" y="17887"/>
                </a:cubicBezTo>
                <a:cubicBezTo>
                  <a:pt x="14714" y="17887"/>
                  <a:pt x="17887" y="14714"/>
                  <a:pt x="17887" y="10800"/>
                </a:cubicBezTo>
                <a:cubicBezTo>
                  <a:pt x="17887" y="6886"/>
                  <a:pt x="14714" y="3713"/>
                  <a:pt x="10800" y="3713"/>
                </a:cubicBezTo>
                <a:cubicBezTo>
                  <a:pt x="6886" y="3713"/>
                  <a:pt x="3713" y="6886"/>
                  <a:pt x="3713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286000" y="381000"/>
            <a:ext cx="4567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itchFamily="18" charset="0"/>
              </a:rPr>
              <a:t>Calories In = Calories Out</a:t>
            </a:r>
          </a:p>
        </p:txBody>
      </p:sp>
      <p:pic>
        <p:nvPicPr>
          <p:cNvPr id="28680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930525"/>
            <a:ext cx="1504950" cy="1122363"/>
          </a:xfrm>
        </p:spPr>
      </p:pic>
      <p:pic>
        <p:nvPicPr>
          <p:cNvPr id="28681" name="Picture 2" descr="http://www.ayushveda.com/dietfitness/wp-content/uploads/2009/01/step-aerobic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12192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82363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371850" y="2262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581400" y="2576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352800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857500" y="2157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1981200" y="4495800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If you </a:t>
            </a:r>
            <a:r>
              <a:rPr lang="en-US" sz="2000" b="1" dirty="0">
                <a:solidFill>
                  <a:srgbClr val="FF0000"/>
                </a:solidFill>
                <a:latin typeface="Century Schoolbook" pitchFamily="18" charset="0"/>
              </a:rPr>
              <a:t>do aerobic dance for 1 hour  </a:t>
            </a:r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you will burn approximately </a:t>
            </a:r>
            <a:r>
              <a:rPr lang="en-US" sz="2000" b="1" dirty="0">
                <a:solidFill>
                  <a:srgbClr val="FF0000"/>
                </a:solidFill>
                <a:latin typeface="Century Schoolbook" pitchFamily="18" charset="0"/>
              </a:rPr>
              <a:t>400 calories.*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703" name="AutoShape 10"/>
          <p:cNvSpPr>
            <a:spLocks noChangeArrowheads="1"/>
          </p:cNvSpPr>
          <p:nvPr/>
        </p:nvSpPr>
        <p:spPr bwMode="auto">
          <a:xfrm>
            <a:off x="90488" y="5849938"/>
            <a:ext cx="91440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713" y="10800"/>
                </a:moveTo>
                <a:cubicBezTo>
                  <a:pt x="3713" y="14714"/>
                  <a:pt x="6886" y="17887"/>
                  <a:pt x="10800" y="17887"/>
                </a:cubicBezTo>
                <a:cubicBezTo>
                  <a:pt x="14714" y="17887"/>
                  <a:pt x="17887" y="14714"/>
                  <a:pt x="17887" y="10800"/>
                </a:cubicBezTo>
                <a:cubicBezTo>
                  <a:pt x="17887" y="6886"/>
                  <a:pt x="14714" y="3713"/>
                  <a:pt x="10800" y="3713"/>
                </a:cubicBezTo>
                <a:cubicBezTo>
                  <a:pt x="6886" y="3713"/>
                  <a:pt x="3713" y="6886"/>
                  <a:pt x="3713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AutoShape 11"/>
          <p:cNvSpPr>
            <a:spLocks noChangeArrowheads="1"/>
          </p:cNvSpPr>
          <p:nvPr/>
        </p:nvSpPr>
        <p:spPr bwMode="auto">
          <a:xfrm>
            <a:off x="228600" y="5943600"/>
            <a:ext cx="91440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713" y="10800"/>
                </a:moveTo>
                <a:cubicBezTo>
                  <a:pt x="3713" y="14714"/>
                  <a:pt x="6886" y="17887"/>
                  <a:pt x="10800" y="17887"/>
                </a:cubicBezTo>
                <a:cubicBezTo>
                  <a:pt x="14714" y="17887"/>
                  <a:pt x="17887" y="14714"/>
                  <a:pt x="17887" y="10800"/>
                </a:cubicBezTo>
                <a:cubicBezTo>
                  <a:pt x="17887" y="6886"/>
                  <a:pt x="14714" y="3713"/>
                  <a:pt x="10800" y="3713"/>
                </a:cubicBezTo>
                <a:cubicBezTo>
                  <a:pt x="6886" y="3713"/>
                  <a:pt x="3713" y="6886"/>
                  <a:pt x="3713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865188" y="1046163"/>
            <a:ext cx="7005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itchFamily="18" charset="0"/>
              </a:rPr>
              <a:t>Calories In = Calories Out</a:t>
            </a:r>
          </a:p>
        </p:txBody>
      </p:sp>
      <p:pic>
        <p:nvPicPr>
          <p:cNvPr id="29706" name="Picture 13" descr="lb13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4400" y="6429375"/>
            <a:ext cx="428625" cy="428625"/>
          </a:xfrm>
        </p:spPr>
      </p:pic>
      <p:pic>
        <p:nvPicPr>
          <p:cNvPr id="29707" name="Picture 2" descr="http://www.ayushveda.com/dietfitness/wp-content/uploads/2009/01/step-aerobic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905000"/>
            <a:ext cx="1870075" cy="2493963"/>
          </a:xfrm>
          <a:noFill/>
        </p:spPr>
      </p:pic>
    </p:spTree>
    <p:extLst>
      <p:ext uri="{BB962C8B-B14F-4D97-AF65-F5344CB8AC3E}">
        <p14:creationId xmlns:p14="http://schemas.microsoft.com/office/powerpoint/2010/main" val="268503914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Blueberry muffin</a:t>
            </a:r>
            <a:endParaRPr lang="en-US" dirty="0"/>
          </a:p>
        </p:txBody>
      </p:sp>
      <p:sp>
        <p:nvSpPr>
          <p:cNvPr id="30723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1020762"/>
          </a:xfrm>
        </p:spPr>
        <p:txBody>
          <a:bodyPr/>
          <a:lstStyle/>
          <a:p>
            <a:pPr eaLnBrk="1" hangingPunct="1"/>
            <a:r>
              <a:rPr lang="en-US" smtClean="0"/>
              <a:t>1.5 oz</a:t>
            </a:r>
          </a:p>
          <a:p>
            <a:pPr eaLnBrk="1" hangingPunct="1"/>
            <a:r>
              <a:rPr lang="en-US" smtClean="0"/>
              <a:t>210 calories</a:t>
            </a:r>
          </a:p>
        </p:txBody>
      </p:sp>
      <p:sp>
        <p:nvSpPr>
          <p:cNvPr id="30724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1096962"/>
          </a:xfrm>
        </p:spPr>
        <p:txBody>
          <a:bodyPr/>
          <a:lstStyle/>
          <a:p>
            <a:pPr eaLnBrk="1" hangingPunct="1"/>
            <a:r>
              <a:rPr lang="en-US" smtClean="0"/>
              <a:t>5 oz</a:t>
            </a:r>
          </a:p>
          <a:p>
            <a:pPr eaLnBrk="1" hangingPunct="1"/>
            <a:r>
              <a:rPr lang="en-US" smtClean="0"/>
              <a:t>500 calories</a:t>
            </a:r>
          </a:p>
        </p:txBody>
      </p:sp>
      <p:pic>
        <p:nvPicPr>
          <p:cNvPr id="3072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048000"/>
            <a:ext cx="6610350" cy="2776538"/>
          </a:xfrm>
        </p:spPr>
      </p:pic>
    </p:spTree>
    <p:extLst>
      <p:ext uri="{BB962C8B-B14F-4D97-AF65-F5344CB8AC3E}">
        <p14:creationId xmlns:p14="http://schemas.microsoft.com/office/powerpoint/2010/main" val="314382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IN00170_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295400"/>
            <a:ext cx="3505200" cy="3497263"/>
          </a:xfrm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590800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914650" y="1824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2286000" y="5029200"/>
            <a:ext cx="434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How long will you have to vacuum in order to burn those extra 290 calories?* </a:t>
            </a: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3581400" y="2576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31751" name="AutoShape 9"/>
          <p:cNvSpPr>
            <a:spLocks noChangeArrowheads="1"/>
          </p:cNvSpPr>
          <p:nvPr/>
        </p:nvSpPr>
        <p:spPr bwMode="auto">
          <a:xfrm>
            <a:off x="90488" y="5849938"/>
            <a:ext cx="91440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713" y="10800"/>
                </a:moveTo>
                <a:cubicBezTo>
                  <a:pt x="3713" y="14714"/>
                  <a:pt x="6886" y="17887"/>
                  <a:pt x="10800" y="17887"/>
                </a:cubicBezTo>
                <a:cubicBezTo>
                  <a:pt x="14714" y="17887"/>
                  <a:pt x="17887" y="14714"/>
                  <a:pt x="17887" y="10800"/>
                </a:cubicBezTo>
                <a:cubicBezTo>
                  <a:pt x="17887" y="6886"/>
                  <a:pt x="14714" y="3713"/>
                  <a:pt x="10800" y="3713"/>
                </a:cubicBezTo>
                <a:cubicBezTo>
                  <a:pt x="6886" y="3713"/>
                  <a:pt x="3713" y="6886"/>
                  <a:pt x="3713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286000" y="533400"/>
            <a:ext cx="4567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itchFamily="18" charset="0"/>
              </a:rPr>
              <a:t>Calories In = Calories Out</a:t>
            </a:r>
          </a:p>
        </p:txBody>
      </p:sp>
      <p:pic>
        <p:nvPicPr>
          <p:cNvPr id="31753" name="Picture 13" descr="muff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150495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2" descr="http://2.bp.blogspot.com/_zQcMUrmh338/S8uNnG5ECAI/AAAAAAAAA2Q/b8J7LnoubyI/s1600/2010+04+18+Brian+vacuuming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667000"/>
            <a:ext cx="1193800" cy="1492250"/>
          </a:xfrm>
          <a:noFill/>
        </p:spPr>
      </p:pic>
    </p:spTree>
    <p:extLst>
      <p:ext uri="{BB962C8B-B14F-4D97-AF65-F5344CB8AC3E}">
        <p14:creationId xmlns:p14="http://schemas.microsoft.com/office/powerpoint/2010/main" val="13741293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209800" y="4724400"/>
            <a:ext cx="5105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If you</a:t>
            </a:r>
            <a:r>
              <a:rPr lang="en-US" sz="2000" b="1" dirty="0">
                <a:solidFill>
                  <a:srgbClr val="FF0000"/>
                </a:solidFill>
                <a:latin typeface="Century Schoolbook" pitchFamily="18" charset="0"/>
              </a:rPr>
              <a:t> vacuum for 1 hour and 30 minutes </a:t>
            </a:r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you will burn approximately</a:t>
            </a:r>
            <a:r>
              <a:rPr lang="en-US" sz="2000" b="1" dirty="0">
                <a:solidFill>
                  <a:srgbClr val="FF0000"/>
                </a:solidFill>
                <a:latin typeface="Century Schoolbook" pitchFamily="18" charset="0"/>
              </a:rPr>
              <a:t> 290 calories.*</a:t>
            </a:r>
            <a:r>
              <a:rPr lang="en-US" dirty="0">
                <a:solidFill>
                  <a:srgbClr val="FF0000"/>
                </a:solidFill>
                <a:latin typeface="Century Schoolbook" pitchFamily="18" charset="0"/>
              </a:rPr>
              <a:t>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581400" y="2576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857500" y="2157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14325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14325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73380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pic>
        <p:nvPicPr>
          <p:cNvPr id="32776" name="Picture 9" descr="lb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624840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AutoShape 12"/>
          <p:cNvSpPr>
            <a:spLocks noChangeArrowheads="1"/>
          </p:cNvSpPr>
          <p:nvPr/>
        </p:nvSpPr>
        <p:spPr bwMode="auto">
          <a:xfrm>
            <a:off x="90488" y="5849938"/>
            <a:ext cx="91440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713" y="10800"/>
                </a:moveTo>
                <a:cubicBezTo>
                  <a:pt x="3713" y="14714"/>
                  <a:pt x="6886" y="17887"/>
                  <a:pt x="10800" y="17887"/>
                </a:cubicBezTo>
                <a:cubicBezTo>
                  <a:pt x="14714" y="17887"/>
                  <a:pt x="17887" y="14714"/>
                  <a:pt x="17887" y="10800"/>
                </a:cubicBezTo>
                <a:cubicBezTo>
                  <a:pt x="17887" y="6886"/>
                  <a:pt x="14714" y="3713"/>
                  <a:pt x="10800" y="3713"/>
                </a:cubicBezTo>
                <a:cubicBezTo>
                  <a:pt x="6886" y="3713"/>
                  <a:pt x="3713" y="6886"/>
                  <a:pt x="3713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Rectangle 13"/>
          <p:cNvSpPr>
            <a:spLocks noChangeArrowheads="1"/>
          </p:cNvSpPr>
          <p:nvPr/>
        </p:nvSpPr>
        <p:spPr bwMode="auto">
          <a:xfrm>
            <a:off x="1138238" y="1042988"/>
            <a:ext cx="70056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  <a:latin typeface="Century Schoolbook" pitchFamily="18" charset="0"/>
              </a:rPr>
              <a:t>Calories In = Calories Out</a:t>
            </a:r>
          </a:p>
        </p:txBody>
      </p:sp>
      <p:pic>
        <p:nvPicPr>
          <p:cNvPr id="32779" name="Picture 2" descr="http://2.bp.blogspot.com/_zQcMUrmh338/S8uNnG5ECAI/AAAAAAAAA2Q/b8J7LnoubyI/s1600/2010+04+18+Brian+vacuum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228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00701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cookie</a:t>
            </a:r>
            <a:endParaRPr lang="en-US" dirty="0"/>
          </a:p>
        </p:txBody>
      </p:sp>
      <p:sp>
        <p:nvSpPr>
          <p:cNvPr id="35843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eaLnBrk="1" hangingPunct="1"/>
            <a:r>
              <a:rPr lang="en-US" smtClean="0"/>
              <a:t>1.5 in diameter</a:t>
            </a:r>
          </a:p>
          <a:p>
            <a:pPr eaLnBrk="1" hangingPunct="1"/>
            <a:r>
              <a:rPr lang="en-US" smtClean="0"/>
              <a:t>55 calories</a:t>
            </a:r>
          </a:p>
        </p:txBody>
      </p:sp>
      <p:sp>
        <p:nvSpPr>
          <p:cNvPr id="35844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eaLnBrk="1" hangingPunct="1"/>
            <a:r>
              <a:rPr lang="en-US" smtClean="0"/>
              <a:t>3.5 in diameter</a:t>
            </a:r>
          </a:p>
          <a:p>
            <a:pPr eaLnBrk="1" hangingPunct="1"/>
            <a:r>
              <a:rPr lang="en-US" smtClean="0"/>
              <a:t>275 calories</a:t>
            </a:r>
          </a:p>
        </p:txBody>
      </p:sp>
      <p:pic>
        <p:nvPicPr>
          <p:cNvPr id="35845" name="Picture 3" descr="small cooki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3025" y="3367088"/>
            <a:ext cx="1885950" cy="1876425"/>
          </a:xfrm>
        </p:spPr>
      </p:pic>
      <p:pic>
        <p:nvPicPr>
          <p:cNvPr id="35846" name="Picture 4" descr="large cooki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367088"/>
            <a:ext cx="1885950" cy="1876425"/>
          </a:xfrm>
        </p:spPr>
      </p:pic>
    </p:spTree>
    <p:extLst>
      <p:ext uri="{BB962C8B-B14F-4D97-AF65-F5344CB8AC3E}">
        <p14:creationId xmlns:p14="http://schemas.microsoft.com/office/powerpoint/2010/main" val="9122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N00170_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306513"/>
            <a:ext cx="4953000" cy="4941887"/>
          </a:xfrm>
        </p:spPr>
      </p:pic>
      <p:pic>
        <p:nvPicPr>
          <p:cNvPr id="36867" name="Picture 7" descr="large cooki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3190875"/>
            <a:ext cx="1804988" cy="1866900"/>
          </a:xfrm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8" name="Picture 9" descr="lb130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8600" y="6248400"/>
            <a:ext cx="609600" cy="609600"/>
          </a:xfrm>
        </p:spPr>
      </p:pic>
      <p:grpSp>
        <p:nvGrpSpPr>
          <p:cNvPr id="36869" name="Group 10"/>
          <p:cNvGrpSpPr>
            <a:grpSpLocks/>
          </p:cNvGrpSpPr>
          <p:nvPr/>
        </p:nvGrpSpPr>
        <p:grpSpPr bwMode="auto">
          <a:xfrm>
            <a:off x="457200" y="381000"/>
            <a:ext cx="8686800" cy="1249363"/>
            <a:chOff x="288" y="240"/>
            <a:chExt cx="5472" cy="787"/>
          </a:xfrm>
        </p:grpSpPr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2784" y="240"/>
              <a:ext cx="2976" cy="78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0000"/>
                  </a:solidFill>
                  <a:latin typeface="Century Schoolbook" pitchFamily="18" charset="0"/>
                </a:rPr>
                <a:t>How long would you have to wash the car to burn approximately </a:t>
              </a: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Schoolbook" pitchFamily="18" charset="0"/>
                </a:rPr>
                <a:t>220</a:t>
              </a: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Schoolbook" pitchFamily="18" charset="0"/>
                </a:rPr>
                <a:t> </a:t>
              </a:r>
              <a:r>
                <a:rPr lang="en-US" b="1">
                  <a:solidFill>
                    <a:srgbClr val="FF0000"/>
                  </a:solidFill>
                  <a:latin typeface="Century Schoolbook" pitchFamily="18" charset="0"/>
                </a:rPr>
                <a:t>calories</a:t>
              </a:r>
              <a:r>
                <a:rPr lang="en-US" b="1">
                  <a:solidFill>
                    <a:srgbClr val="000000"/>
                  </a:solidFill>
                  <a:latin typeface="Century Schoolbook" pitchFamily="18" charset="0"/>
                </a:rPr>
                <a:t>*?</a:t>
              </a:r>
              <a:r>
                <a:rPr lang="en-US" sz="1600">
                  <a:latin typeface="Century Schoolbook" pitchFamily="18" charset="0"/>
                </a:rPr>
                <a:t> </a:t>
              </a:r>
              <a:endParaRPr lang="en-US" b="1">
                <a:solidFill>
                  <a:srgbClr val="0033CC"/>
                </a:solidFill>
                <a:latin typeface="Century Schoolbook" pitchFamily="18" charset="0"/>
              </a:endParaRP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288" y="240"/>
              <a:ext cx="2016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>
                  <a:latin typeface="Century Schoolbook" pitchFamily="18" charset="0"/>
                  <a:cs typeface="Arial" pitchFamily="34" charset="0"/>
                </a:rPr>
                <a:t>Increased chocolate chip cookie size:</a:t>
              </a:r>
              <a:r>
                <a:rPr lang="en-US" b="1">
                  <a:solidFill>
                    <a:srgbClr val="FF0000"/>
                  </a:solidFill>
                  <a:latin typeface="Century Schoolbook" pitchFamily="18" charset="0"/>
                  <a:cs typeface="Arial" pitchFamily="34" charset="0"/>
                </a:rPr>
                <a:t> </a:t>
              </a:r>
              <a:br>
                <a:rPr lang="en-US" b="1">
                  <a:solidFill>
                    <a:srgbClr val="FF0000"/>
                  </a:solidFill>
                  <a:latin typeface="Century Schoolbook" pitchFamily="18" charset="0"/>
                  <a:cs typeface="Arial" pitchFamily="34" charset="0"/>
                </a:rPr>
              </a:b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Schoolbook" pitchFamily="18" charset="0"/>
                  <a:cs typeface="Arial" pitchFamily="34" charset="0"/>
                </a:rPr>
                <a:t>220</a:t>
              </a:r>
              <a:r>
                <a:rPr lang="en-US" b="1">
                  <a:solidFill>
                    <a:srgbClr val="FF0000"/>
                  </a:solidFill>
                  <a:latin typeface="Century Schoolbook" pitchFamily="18" charset="0"/>
                  <a:cs typeface="Arial" pitchFamily="34" charset="0"/>
                </a:rPr>
                <a:t> MORE calories</a:t>
              </a:r>
              <a:endParaRPr lang="en-US" b="1">
                <a:solidFill>
                  <a:srgbClr val="FF0000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362200" y="2057400"/>
            <a:ext cx="4000500" cy="5572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Century Schoolbook" pitchFamily="18" charset="0"/>
              </a:rPr>
              <a:t>1 hour and 15 minutes</a:t>
            </a:r>
            <a:endParaRPr lang="en-US" sz="2800">
              <a:latin typeface="Century Schoolbook" pitchFamily="18" charset="0"/>
            </a:endParaRPr>
          </a:p>
        </p:txBody>
      </p:sp>
      <p:pic>
        <p:nvPicPr>
          <p:cNvPr id="36871" name="Picture 2" descr="http://www.smashinglists.com/wp-content/uploads/2010/11/Car-Wash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22098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7932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45259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900" b="1" cap="none" dirty="0" smtClean="0">
                <a:solidFill>
                  <a:schemeClr val="hlink"/>
                </a:solidFill>
              </a:rPr>
              <a:t>JUST </a:t>
            </a:r>
            <a:r>
              <a:rPr lang="en-US" sz="7200" b="1" cap="none" dirty="0" smtClean="0">
                <a:solidFill>
                  <a:srgbClr val="FF0000"/>
                </a:solidFill>
              </a:rPr>
              <a:t>100</a:t>
            </a:r>
            <a:r>
              <a:rPr lang="en-US" sz="4900" b="1" cap="none" dirty="0" smtClean="0">
                <a:solidFill>
                  <a:schemeClr val="hlink"/>
                </a:solidFill>
              </a:rPr>
              <a:t> EXTRA CALORIES PER DAY CAN LEAD TO A WEIGHT GAIN OF </a:t>
            </a:r>
            <a:r>
              <a:rPr lang="en-US" sz="7200" b="1" cap="none" dirty="0" smtClean="0">
                <a:solidFill>
                  <a:srgbClr val="FF0000"/>
                </a:solidFill>
              </a:rPr>
              <a:t>10</a:t>
            </a:r>
            <a:r>
              <a:rPr lang="en-US" sz="4900" b="1" cap="none" dirty="0" smtClean="0">
                <a:solidFill>
                  <a:schemeClr val="hlink"/>
                </a:solidFill>
              </a:rPr>
              <a:t> POUNDS PER YEAR.</a:t>
            </a:r>
            <a:endParaRPr lang="en-US" sz="4900" cap="none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14800"/>
            <a:ext cx="28575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There are 3500 calories in a pound</a:t>
            </a:r>
          </a:p>
          <a:p>
            <a:r>
              <a:rPr lang="en-US" sz="3600" dirty="0" smtClean="0"/>
              <a:t>Foods that are high in fat are usually high in calories also, there are 9 calories per gram of fat</a:t>
            </a:r>
          </a:p>
          <a:p>
            <a:r>
              <a:rPr lang="en-US" sz="3600" dirty="0" smtClean="0"/>
              <a:t>There are 4 calories per gram in carbs and protein</a:t>
            </a:r>
          </a:p>
          <a:p>
            <a:r>
              <a:rPr lang="en-US" sz="3600" dirty="0" smtClean="0"/>
              <a:t>Sugary foods contain more calories</a:t>
            </a:r>
          </a:p>
          <a:p>
            <a:r>
              <a:rPr lang="en-US" sz="3600" dirty="0" smtClean="0"/>
              <a:t>Food prep plays a big role in the number of calories in the dish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Calorie connection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does that look like?</a:t>
            </a:r>
            <a:endParaRPr lang="en-US" dirty="0"/>
          </a:p>
        </p:txBody>
      </p:sp>
      <p:pic>
        <p:nvPicPr>
          <p:cNvPr id="38915" name="Picture 2" descr="http://farm4.static.flickr.com/3221/2691867609_acb329b3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506538"/>
            <a:ext cx="2590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1992313" y="3590925"/>
            <a:ext cx="2362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 Hershey Bliss Chocolates</a:t>
            </a:r>
          </a:p>
        </p:txBody>
      </p:sp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5946775" y="3590925"/>
            <a:ext cx="3352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 Reese’s Peanut</a:t>
            </a:r>
          </a:p>
          <a:p>
            <a:pPr eaLnBrk="1" hangingPunct="1"/>
            <a:r>
              <a:rPr lang="en-US"/>
              <a:t> Butter Cups Miniature</a:t>
            </a:r>
          </a:p>
        </p:txBody>
      </p:sp>
      <p:pic>
        <p:nvPicPr>
          <p:cNvPr id="38918" name="Picture 4" descr="http://4.bp.blogspot.com/_jTzp_qJ5xSA/TMTNY4q8LmI/AAAAAAAAARQ/qOxjcdF-yHc/s1600/301-Reeses-PB-Cup.a.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87488"/>
            <a:ext cx="20669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4"/>
          <p:cNvSpPr txBox="1">
            <a:spLocks noChangeArrowheads="1"/>
          </p:cNvSpPr>
          <p:nvPr/>
        </p:nvSpPr>
        <p:spPr bwMode="auto">
          <a:xfrm>
            <a:off x="5562600" y="6053138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 Jolly Rancher </a:t>
            </a:r>
          </a:p>
          <a:p>
            <a:pPr eaLnBrk="1" hangingPunct="1"/>
            <a:r>
              <a:rPr lang="en-US"/>
              <a:t>Hard Candies</a:t>
            </a:r>
          </a:p>
        </p:txBody>
      </p:sp>
      <p:pic>
        <p:nvPicPr>
          <p:cNvPr id="38920" name="Picture 6" descr="http://www.candygalaxy.com/product_images/uploaded_images/h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262413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4429125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TextBox 5"/>
          <p:cNvSpPr txBox="1">
            <a:spLocks noChangeArrowheads="1"/>
          </p:cNvSpPr>
          <p:nvPr/>
        </p:nvSpPr>
        <p:spPr bwMode="auto">
          <a:xfrm>
            <a:off x="2671763" y="5775325"/>
            <a:ext cx="1976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 Fun Size Pack of Skittles</a:t>
            </a:r>
          </a:p>
        </p:txBody>
      </p:sp>
    </p:spTree>
    <p:extLst>
      <p:ext uri="{BB962C8B-B14F-4D97-AF65-F5344CB8AC3E}">
        <p14:creationId xmlns:p14="http://schemas.microsoft.com/office/powerpoint/2010/main" val="8723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/>
          <p:cNvSpPr>
            <a:spLocks/>
          </p:cNvSpPr>
          <p:nvPr/>
        </p:nvSpPr>
        <p:spPr bwMode="auto">
          <a:xfrm>
            <a:off x="1827213" y="4991100"/>
            <a:ext cx="71437" cy="69850"/>
          </a:xfrm>
          <a:custGeom>
            <a:avLst/>
            <a:gdLst>
              <a:gd name="T0" fmla="*/ 2147483647 w 45"/>
              <a:gd name="T1" fmla="*/ 2147483647 h 44"/>
              <a:gd name="T2" fmla="*/ 2147483647 w 45"/>
              <a:gd name="T3" fmla="*/ 2147483647 h 44"/>
              <a:gd name="T4" fmla="*/ 2147483647 w 45"/>
              <a:gd name="T5" fmla="*/ 2147483647 h 44"/>
              <a:gd name="T6" fmla="*/ 2147483647 w 45"/>
              <a:gd name="T7" fmla="*/ 2147483647 h 44"/>
              <a:gd name="T8" fmla="*/ 0 w 45"/>
              <a:gd name="T9" fmla="*/ 2147483647 h 44"/>
              <a:gd name="T10" fmla="*/ 2147483647 w 45"/>
              <a:gd name="T11" fmla="*/ 2147483647 h 44"/>
              <a:gd name="T12" fmla="*/ 2147483647 w 45"/>
              <a:gd name="T13" fmla="*/ 2147483647 h 44"/>
              <a:gd name="T14" fmla="*/ 2147483647 w 45"/>
              <a:gd name="T15" fmla="*/ 2147483647 h 44"/>
              <a:gd name="T16" fmla="*/ 2147483647 w 45"/>
              <a:gd name="T17" fmla="*/ 0 h 44"/>
              <a:gd name="T18" fmla="*/ 2147483647 w 45"/>
              <a:gd name="T19" fmla="*/ 2147483647 h 44"/>
              <a:gd name="T20" fmla="*/ 2147483647 w 45"/>
              <a:gd name="T21" fmla="*/ 2147483647 h 44"/>
              <a:gd name="T22" fmla="*/ 2147483647 w 45"/>
              <a:gd name="T23" fmla="*/ 2147483647 h 44"/>
              <a:gd name="T24" fmla="*/ 2147483647 w 45"/>
              <a:gd name="T25" fmla="*/ 2147483647 h 44"/>
              <a:gd name="T26" fmla="*/ 2147483647 w 45"/>
              <a:gd name="T27" fmla="*/ 2147483647 h 44"/>
              <a:gd name="T28" fmla="*/ 2147483647 w 45"/>
              <a:gd name="T29" fmla="*/ 2147483647 h 44"/>
              <a:gd name="T30" fmla="*/ 2147483647 w 45"/>
              <a:gd name="T31" fmla="*/ 2147483647 h 44"/>
              <a:gd name="T32" fmla="*/ 2147483647 w 45"/>
              <a:gd name="T33" fmla="*/ 2147483647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5"/>
              <a:gd name="T52" fmla="*/ 0 h 44"/>
              <a:gd name="T53" fmla="*/ 45 w 45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5" h="44">
                <a:moveTo>
                  <a:pt x="23" y="44"/>
                </a:moveTo>
                <a:lnTo>
                  <a:pt x="13" y="43"/>
                </a:lnTo>
                <a:lnTo>
                  <a:pt x="7" y="38"/>
                </a:lnTo>
                <a:lnTo>
                  <a:pt x="1" y="31"/>
                </a:lnTo>
                <a:lnTo>
                  <a:pt x="0" y="21"/>
                </a:lnTo>
                <a:lnTo>
                  <a:pt x="1" y="13"/>
                </a:lnTo>
                <a:lnTo>
                  <a:pt x="7" y="6"/>
                </a:lnTo>
                <a:lnTo>
                  <a:pt x="13" y="1"/>
                </a:lnTo>
                <a:lnTo>
                  <a:pt x="23" y="0"/>
                </a:lnTo>
                <a:lnTo>
                  <a:pt x="31" y="1"/>
                </a:lnTo>
                <a:lnTo>
                  <a:pt x="38" y="6"/>
                </a:lnTo>
                <a:lnTo>
                  <a:pt x="43" y="13"/>
                </a:lnTo>
                <a:lnTo>
                  <a:pt x="45" y="21"/>
                </a:lnTo>
                <a:lnTo>
                  <a:pt x="43" y="31"/>
                </a:lnTo>
                <a:lnTo>
                  <a:pt x="38" y="38"/>
                </a:lnTo>
                <a:lnTo>
                  <a:pt x="31" y="43"/>
                </a:lnTo>
                <a:lnTo>
                  <a:pt x="23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2438400" y="685800"/>
            <a:ext cx="4038600" cy="5715000"/>
            <a:chOff x="336" y="432"/>
            <a:chExt cx="2208" cy="3053"/>
          </a:xfrm>
        </p:grpSpPr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528" y="432"/>
              <a:ext cx="2016" cy="1872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tx1"/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Watch out for Portion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Distortion!</a:t>
              </a:r>
            </a:p>
          </p:txBody>
        </p:sp>
        <p:pic>
          <p:nvPicPr>
            <p:cNvPr id="39941" name="Picture 5" descr="stop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872"/>
              <a:ext cx="1289" cy="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200823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6105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Video:  Weight of the Nation</a:t>
            </a:r>
            <a:br>
              <a:rPr lang="en-US" dirty="0"/>
            </a:br>
            <a:r>
              <a:rPr lang="en-US" dirty="0"/>
              <a:t>http://theweightofthenation.hbo.com/films/kids-films/the-great-cafeteria-takeover#/watch/kids-films/quiz-ed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Burning what you consume will keep your weight steady</a:t>
            </a:r>
          </a:p>
          <a:p>
            <a:r>
              <a:rPr lang="en-US" dirty="0" smtClean="0"/>
              <a:t>There are several methods to tell you if you are overweight/fat including your BMI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</a:t>
            </a:r>
            <a:r>
              <a:rPr lang="en-US" dirty="0" smtClean="0">
                <a:solidFill>
                  <a:srgbClr val="FFFF00"/>
                </a:solidFill>
              </a:rPr>
              <a:t>BMI STEPS</a:t>
            </a:r>
          </a:p>
          <a:p>
            <a:pPr marL="0" indent="0">
              <a:buNone/>
            </a:pPr>
            <a:r>
              <a:rPr lang="en-US" dirty="0" smtClean="0"/>
              <a:t>1-convert your height to inches</a:t>
            </a:r>
          </a:p>
          <a:p>
            <a:pPr marL="0" indent="0">
              <a:buNone/>
            </a:pPr>
            <a:r>
              <a:rPr lang="en-US" dirty="0" smtClean="0"/>
              <a:t>2-divide your weight in pounds by your</a:t>
            </a:r>
          </a:p>
          <a:p>
            <a:pPr marL="0" indent="0">
              <a:buNone/>
            </a:pPr>
            <a:r>
              <a:rPr lang="en-US" dirty="0" smtClean="0"/>
              <a:t> height in inches</a:t>
            </a:r>
          </a:p>
          <a:p>
            <a:pPr marL="0" indent="0">
              <a:buNone/>
            </a:pPr>
            <a:r>
              <a:rPr lang="en-US" dirty="0" smtClean="0"/>
              <a:t>3-divide the result by your height again,</a:t>
            </a:r>
          </a:p>
          <a:p>
            <a:pPr marL="0" indent="0">
              <a:buNone/>
            </a:pPr>
            <a:r>
              <a:rPr lang="en-US" dirty="0" smtClean="0"/>
              <a:t> and multiply the result by 703</a:t>
            </a:r>
          </a:p>
          <a:p>
            <a:pPr marL="0" indent="0">
              <a:buNone/>
            </a:pPr>
            <a:r>
              <a:rPr lang="en-US" dirty="0" smtClean="0"/>
              <a:t>4-check out the table on page 293 to see  your </a:t>
            </a:r>
          </a:p>
          <a:p>
            <a:pPr marL="0" indent="0">
              <a:buNone/>
            </a:pPr>
            <a:r>
              <a:rPr lang="en-US" dirty="0" smtClean="0"/>
              <a:t>range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Maintaining a Healthy Weight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di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048000"/>
            <a:ext cx="24669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Choose nutrient dense foods</a:t>
            </a:r>
          </a:p>
          <a:p>
            <a:r>
              <a:rPr lang="en-US" dirty="0" smtClean="0"/>
              <a:t>Watch your portion size</a:t>
            </a:r>
          </a:p>
          <a:p>
            <a:r>
              <a:rPr lang="en-US" dirty="0" smtClean="0"/>
              <a:t>Eat less high fat/sugar foods</a:t>
            </a:r>
          </a:p>
          <a:p>
            <a:r>
              <a:rPr lang="en-US" dirty="0" smtClean="0"/>
              <a:t>Enjoy your favorite foods in moderation</a:t>
            </a:r>
          </a:p>
          <a:p>
            <a:r>
              <a:rPr lang="en-US" dirty="0" smtClean="0"/>
              <a:t>Be active</a:t>
            </a:r>
          </a:p>
          <a:p>
            <a:r>
              <a:rPr lang="en-US" dirty="0" smtClean="0"/>
              <a:t>Tone your muscles</a:t>
            </a:r>
          </a:p>
          <a:p>
            <a:r>
              <a:rPr lang="en-US" dirty="0" smtClean="0"/>
              <a:t>Stay hydrated  </a:t>
            </a:r>
          </a:p>
          <a:p>
            <a:r>
              <a:rPr lang="en-US" dirty="0" smtClean="0"/>
              <a:t>                          </a:t>
            </a:r>
            <a:r>
              <a:rPr lang="en-US" dirty="0" smtClean="0">
                <a:solidFill>
                  <a:srgbClr val="FFC000"/>
                </a:solidFill>
              </a:rPr>
              <a:t>Gaining</a:t>
            </a:r>
          </a:p>
          <a:p>
            <a:pPr lvl="8"/>
            <a:r>
              <a:rPr lang="en-US" sz="2400" dirty="0" smtClean="0"/>
              <a:t>Select foods from the five food groups   that are higher in calories</a:t>
            </a:r>
          </a:p>
          <a:p>
            <a:pPr lvl="8"/>
            <a:r>
              <a:rPr lang="en-US" sz="2400" dirty="0" smtClean="0"/>
              <a:t>Eat nutritious snacks</a:t>
            </a:r>
          </a:p>
          <a:p>
            <a:pPr lvl="8"/>
            <a:r>
              <a:rPr lang="en-US" sz="2400" dirty="0" smtClean="0"/>
              <a:t>Exercise so you gain some muscle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Healthful Ways to Lose /Gain Weight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or maintain a healthy weight</a:t>
            </a:r>
          </a:p>
          <a:p>
            <a:r>
              <a:rPr lang="en-US" dirty="0" smtClean="0"/>
              <a:t>Relieves stress</a:t>
            </a:r>
          </a:p>
          <a:p>
            <a:r>
              <a:rPr lang="en-US" dirty="0" smtClean="0"/>
              <a:t>Promotes normal appetite response</a:t>
            </a:r>
          </a:p>
          <a:p>
            <a:r>
              <a:rPr lang="en-US" dirty="0" smtClean="0"/>
              <a:t>It increases self-esteem</a:t>
            </a:r>
          </a:p>
          <a:p>
            <a:r>
              <a:rPr lang="en-US" dirty="0" smtClean="0"/>
              <a:t>Helps you to feel more energetic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Physical Activity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treadmil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810000"/>
            <a:ext cx="37147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Calories Burned During Exercise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500" dirty="0" smtClean="0"/>
              <a:t>Weight lifting</a:t>
            </a:r>
          </a:p>
          <a:p>
            <a:pPr marL="0" indent="0">
              <a:buNone/>
            </a:pPr>
            <a:r>
              <a:rPr lang="en-US" sz="3500" dirty="0" smtClean="0"/>
              <a:t>Boxing</a:t>
            </a:r>
          </a:p>
          <a:p>
            <a:pPr marL="0" indent="0">
              <a:buNone/>
            </a:pPr>
            <a:r>
              <a:rPr lang="en-US" sz="3500" dirty="0" smtClean="0"/>
              <a:t>Stationary Biking</a:t>
            </a:r>
          </a:p>
          <a:p>
            <a:pPr marL="0" indent="0">
              <a:buNone/>
            </a:pPr>
            <a:r>
              <a:rPr lang="en-US" sz="3500" dirty="0" smtClean="0"/>
              <a:t>Running (5.2 mph plus)</a:t>
            </a:r>
          </a:p>
          <a:p>
            <a:pPr marL="0" indent="0">
              <a:buNone/>
            </a:pPr>
            <a:r>
              <a:rPr lang="en-US" sz="3500" dirty="0" smtClean="0"/>
              <a:t>Playing catch</a:t>
            </a:r>
          </a:p>
          <a:p>
            <a:pPr marL="0" indent="0">
              <a:buNone/>
            </a:pPr>
            <a:r>
              <a:rPr lang="en-US" sz="3500" dirty="0" smtClean="0"/>
              <a:t>Scrubbing floors</a:t>
            </a:r>
          </a:p>
          <a:p>
            <a:pPr marL="0" indent="0">
              <a:buNone/>
            </a:pPr>
            <a:r>
              <a:rPr lang="en-US" sz="3500" dirty="0" smtClean="0"/>
              <a:t>XC skiing</a:t>
            </a:r>
          </a:p>
          <a:p>
            <a:pPr marL="0" indent="0">
              <a:buNone/>
            </a:pPr>
            <a:r>
              <a:rPr lang="en-US" sz="3500" dirty="0" smtClean="0"/>
              <a:t>Eating</a:t>
            </a:r>
          </a:p>
          <a:p>
            <a:pPr marL="0" indent="0">
              <a:buNone/>
            </a:pPr>
            <a:r>
              <a:rPr lang="en-US" sz="3500" dirty="0" smtClean="0"/>
              <a:t>Skateboarding</a:t>
            </a:r>
          </a:p>
          <a:p>
            <a:pPr marL="0" indent="0">
              <a:buNone/>
            </a:pPr>
            <a:r>
              <a:rPr lang="en-US" sz="3500" dirty="0" smtClean="0"/>
              <a:t>		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395</a:t>
            </a:r>
          </a:p>
          <a:p>
            <a:r>
              <a:rPr lang="en-US" sz="2800" dirty="0" smtClean="0"/>
              <a:t>692</a:t>
            </a:r>
          </a:p>
          <a:p>
            <a:r>
              <a:rPr lang="en-US" sz="2800" dirty="0" smtClean="0"/>
              <a:t>501</a:t>
            </a:r>
          </a:p>
          <a:p>
            <a:r>
              <a:rPr lang="en-US" sz="2800" dirty="0" smtClean="0"/>
              <a:t>593</a:t>
            </a:r>
          </a:p>
          <a:p>
            <a:r>
              <a:rPr lang="en-US" sz="2800" dirty="0" smtClean="0"/>
              <a:t>165</a:t>
            </a:r>
          </a:p>
          <a:p>
            <a:r>
              <a:rPr lang="en-US" sz="2800" dirty="0" smtClean="0"/>
              <a:t>362</a:t>
            </a:r>
          </a:p>
          <a:p>
            <a:r>
              <a:rPr lang="en-US" sz="2800" dirty="0" smtClean="0"/>
              <a:t>718</a:t>
            </a:r>
          </a:p>
          <a:p>
            <a:r>
              <a:rPr lang="en-US" sz="2800" dirty="0" smtClean="0"/>
              <a:t>99</a:t>
            </a:r>
          </a:p>
          <a:p>
            <a:r>
              <a:rPr lang="en-US" sz="2800" dirty="0" smtClean="0"/>
              <a:t>330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24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does body image come from???</a:t>
            </a:r>
          </a:p>
          <a:p>
            <a:r>
              <a:rPr lang="en-US" dirty="0" smtClean="0"/>
              <a:t>Teens are going through many rapid growth spurts so just accept yourself</a:t>
            </a:r>
          </a:p>
          <a:p>
            <a:r>
              <a:rPr lang="en-US" dirty="0" smtClean="0"/>
              <a:t>Fad Diets- usually not so healthy and don’t tend to work</a:t>
            </a:r>
          </a:p>
          <a:p>
            <a:r>
              <a:rPr lang="en-US" dirty="0" smtClean="0"/>
              <a:t>Eating Disorders include:</a:t>
            </a:r>
          </a:p>
          <a:p>
            <a:pPr lvl="2"/>
            <a:r>
              <a:rPr lang="en-US" dirty="0" smtClean="0"/>
              <a:t>Anorexia</a:t>
            </a:r>
          </a:p>
          <a:p>
            <a:pPr lvl="2"/>
            <a:r>
              <a:rPr lang="en-US" dirty="0" smtClean="0"/>
              <a:t>Bulimia</a:t>
            </a:r>
          </a:p>
          <a:p>
            <a:pPr lvl="2"/>
            <a:r>
              <a:rPr lang="en-US" dirty="0" smtClean="0"/>
              <a:t>Binge eating</a:t>
            </a:r>
          </a:p>
          <a:p>
            <a:pPr lvl="2"/>
            <a:r>
              <a:rPr lang="en-US" dirty="0" smtClean="0"/>
              <a:t>EDNOS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Body Image and Eating Disorders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bulim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733800"/>
            <a:ext cx="28575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Several factors that affect your nutritional needs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3200" dirty="0" smtClean="0">
                <a:solidFill>
                  <a:srgbClr val="FFC000"/>
                </a:solidFill>
              </a:rPr>
              <a:t>Age</a:t>
            </a:r>
            <a:r>
              <a:rPr lang="en-US" sz="3200" dirty="0" smtClean="0"/>
              <a:t>-teens need more calories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	</a:t>
            </a:r>
            <a:r>
              <a:rPr lang="en-US" sz="3200" dirty="0" smtClean="0">
                <a:solidFill>
                  <a:srgbClr val="FFC000"/>
                </a:solidFill>
              </a:rPr>
              <a:t>Gender</a:t>
            </a:r>
            <a:r>
              <a:rPr lang="en-US" sz="3200" dirty="0" smtClean="0"/>
              <a:t>-Females need fewer calories, but 	more nutrients like iron and calcium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	</a:t>
            </a:r>
            <a:r>
              <a:rPr lang="en-US" sz="3200" dirty="0" smtClean="0">
                <a:solidFill>
                  <a:srgbClr val="FFC000"/>
                </a:solidFill>
              </a:rPr>
              <a:t>Activity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C000"/>
                </a:solidFill>
              </a:rPr>
              <a:t>level</a:t>
            </a:r>
            <a:r>
              <a:rPr lang="en-US" sz="3200" dirty="0" smtClean="0"/>
              <a:t>-more active = more 	calories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Lifelong Nutrition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5814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Portion</a:t>
            </a:r>
            <a:br>
              <a:rPr lang="en-US" sz="7200" dirty="0" smtClean="0"/>
            </a:br>
            <a:r>
              <a:rPr lang="en-US" sz="7200" dirty="0" smtClean="0"/>
              <a:t> Distortion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Lacto-ovo eat dairy and eggs</a:t>
            </a:r>
          </a:p>
          <a:p>
            <a:r>
              <a:rPr lang="en-US" dirty="0" smtClean="0"/>
              <a:t>Lacto-dairy</a:t>
            </a:r>
          </a:p>
          <a:p>
            <a:r>
              <a:rPr lang="en-US" dirty="0" smtClean="0"/>
              <a:t>Ovo-eggs</a:t>
            </a:r>
          </a:p>
          <a:p>
            <a:r>
              <a:rPr lang="en-US" dirty="0" smtClean="0"/>
              <a:t>Vegan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Drawbacks are that plant based foods tend to be lower in certain nutrients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Vegetarian Diets</a:t>
            </a:r>
            <a:endParaRPr lang="en-US" dirty="0"/>
          </a:p>
        </p:txBody>
      </p:sp>
      <p:pic>
        <p:nvPicPr>
          <p:cNvPr id="4" name="Picture 3" descr="vegetar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04800"/>
            <a:ext cx="3886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Diabetes-must monitor carbs and sugars</a:t>
            </a:r>
          </a:p>
          <a:p>
            <a:r>
              <a:rPr lang="en-US" dirty="0" smtClean="0"/>
              <a:t>Food Allergies</a:t>
            </a:r>
          </a:p>
          <a:p>
            <a:r>
              <a:rPr lang="en-US" dirty="0" smtClean="0"/>
              <a:t>Lactose Intolerance</a:t>
            </a:r>
          </a:p>
          <a:p>
            <a:r>
              <a:rPr lang="en-US" dirty="0" smtClean="0"/>
              <a:t>Celiac Disease (gluten intolerance)</a:t>
            </a:r>
          </a:p>
          <a:p>
            <a:r>
              <a:rPr lang="en-US" dirty="0" smtClean="0"/>
              <a:t>High Blood Pressure</a:t>
            </a:r>
          </a:p>
          <a:p>
            <a:r>
              <a:rPr lang="en-US" dirty="0" smtClean="0"/>
              <a:t>High Cholesterol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Health Conditions and Food</a:t>
            </a:r>
            <a:endParaRPr lang="en-US" dirty="0"/>
          </a:p>
        </p:txBody>
      </p:sp>
      <p:pic>
        <p:nvPicPr>
          <p:cNvPr id="4" name="Picture 3" descr="choleste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886200"/>
            <a:ext cx="5105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Anabolic Steroids- illegal, many health risks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Creatine- improves muscle performance</a:t>
            </a:r>
          </a:p>
          <a:p>
            <a:endParaRPr lang="en-US" dirty="0"/>
          </a:p>
          <a:p>
            <a:r>
              <a:rPr lang="en-US" dirty="0" smtClean="0"/>
              <a:t>Energy drinks- high amounts of caffeine, greatly increases heart rate, dehydration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Enhancers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Herbal- all natural plant extracts</a:t>
            </a:r>
          </a:p>
          <a:p>
            <a:pPr>
              <a:buNone/>
            </a:pPr>
            <a:r>
              <a:rPr lang="en-US" dirty="0" smtClean="0"/>
              <a:t>		       are not regulated by gov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Mega doses- can cause a build up which can become a problem.  A, D, E, and K can become toxic</a:t>
            </a:r>
          </a:p>
          <a:p>
            <a:endParaRPr lang="en-US" dirty="0" smtClean="0"/>
          </a:p>
          <a:p>
            <a:r>
              <a:rPr lang="en-US" dirty="0" smtClean="0"/>
              <a:t>Supplements are no substitute for good eating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Supplements'</a:t>
            </a:r>
            <a:endParaRPr lang="en-US" dirty="0"/>
          </a:p>
        </p:txBody>
      </p:sp>
      <p:pic>
        <p:nvPicPr>
          <p:cNvPr id="4" name="Picture 3" descr="suppli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533400"/>
            <a:ext cx="2857500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aloric balance is like a scale. Calories in = food and beverages. Calories out = body functions and physical activit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5334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6858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8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bagel</a:t>
            </a:r>
            <a:endParaRPr lang="en-US" dirty="0"/>
          </a:p>
        </p:txBody>
      </p:sp>
      <p:sp>
        <p:nvSpPr>
          <p:cNvPr id="12291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1096962"/>
          </a:xfrm>
        </p:spPr>
        <p:txBody>
          <a:bodyPr/>
          <a:lstStyle/>
          <a:p>
            <a:pPr eaLnBrk="1" hangingPunct="1"/>
            <a:r>
              <a:rPr lang="en-US" smtClean="0"/>
              <a:t>3 inch diameter</a:t>
            </a:r>
          </a:p>
          <a:p>
            <a:pPr eaLnBrk="1" hangingPunct="1"/>
            <a:r>
              <a:rPr lang="en-US" smtClean="0"/>
              <a:t>140 calories</a:t>
            </a:r>
          </a:p>
        </p:txBody>
      </p:sp>
      <p:sp>
        <p:nvSpPr>
          <p:cNvPr id="12292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1173162"/>
          </a:xfrm>
        </p:spPr>
        <p:txBody>
          <a:bodyPr/>
          <a:lstStyle/>
          <a:p>
            <a:pPr eaLnBrk="1" hangingPunct="1"/>
            <a:r>
              <a:rPr lang="en-US" smtClean="0"/>
              <a:t>5-6 inch diameter</a:t>
            </a:r>
          </a:p>
          <a:p>
            <a:pPr eaLnBrk="1" hangingPunct="1"/>
            <a:r>
              <a:rPr lang="en-US" smtClean="0"/>
              <a:t>350 calories</a:t>
            </a:r>
          </a:p>
        </p:txBody>
      </p:sp>
      <p:pic>
        <p:nvPicPr>
          <p:cNvPr id="1229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940050"/>
            <a:ext cx="3171825" cy="3155950"/>
          </a:xfrm>
        </p:spPr>
      </p:pic>
      <p:pic>
        <p:nvPicPr>
          <p:cNvPr id="1229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971800"/>
            <a:ext cx="3181350" cy="3165475"/>
          </a:xfrm>
        </p:spPr>
      </p:pic>
    </p:spTree>
    <p:extLst>
      <p:ext uri="{BB962C8B-B14F-4D97-AF65-F5344CB8AC3E}">
        <p14:creationId xmlns:p14="http://schemas.microsoft.com/office/powerpoint/2010/main" val="28519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IN00170_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295400"/>
            <a:ext cx="3505200" cy="3497263"/>
          </a:xfrm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914650" y="1824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286000" y="4953000"/>
            <a:ext cx="472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How long will you have to walk the dog in order to burn those extra 210 calories?*</a:t>
            </a:r>
            <a:r>
              <a:rPr lang="en-US" dirty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dirty="0">
                <a:solidFill>
                  <a:schemeClr val="folHlink"/>
                </a:solidFill>
                <a:latin typeface="Century Schoolbook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581400" y="2576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6172200" y="6488113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Century Schoolbook" pitchFamily="18" charset="0"/>
              </a:rPr>
              <a:t> </a:t>
            </a:r>
            <a:r>
              <a:rPr lang="en-US" sz="1400" b="1">
                <a:solidFill>
                  <a:schemeClr val="hlink"/>
                </a:solidFill>
                <a:latin typeface="Century Schoolbook" pitchFamily="18" charset="0"/>
                <a:cs typeface="Arial" charset="0"/>
              </a:rPr>
              <a:t>*Based on 160lb person</a:t>
            </a:r>
            <a:endParaRPr lang="en-US" sz="1400">
              <a:solidFill>
                <a:schemeClr val="hlink"/>
              </a:solidFill>
              <a:latin typeface="Century Schoolbook" pitchFamily="18" charset="0"/>
            </a:endParaRPr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90488" y="5849938"/>
            <a:ext cx="91440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713" y="10800"/>
                </a:moveTo>
                <a:cubicBezTo>
                  <a:pt x="3713" y="14714"/>
                  <a:pt x="6886" y="17887"/>
                  <a:pt x="10800" y="17887"/>
                </a:cubicBezTo>
                <a:cubicBezTo>
                  <a:pt x="14714" y="17887"/>
                  <a:pt x="17887" y="14714"/>
                  <a:pt x="17887" y="10800"/>
                </a:cubicBezTo>
                <a:cubicBezTo>
                  <a:pt x="17887" y="6886"/>
                  <a:pt x="14714" y="3713"/>
                  <a:pt x="10800" y="3713"/>
                </a:cubicBezTo>
                <a:cubicBezTo>
                  <a:pt x="6886" y="3713"/>
                  <a:pt x="3713" y="6886"/>
                  <a:pt x="3713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0" y="381000"/>
            <a:ext cx="82946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/>
              </a:rPr>
              <a:t>Maintaining a Healthy Weight is a Balancing Act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/>
              </a:rPr>
              <a:t>Calories In = Calories Out</a:t>
            </a:r>
          </a:p>
        </p:txBody>
      </p:sp>
      <p:pic>
        <p:nvPicPr>
          <p:cNvPr id="13321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590800"/>
            <a:ext cx="1295400" cy="1289050"/>
          </a:xfrm>
        </p:spPr>
      </p:pic>
      <p:pic>
        <p:nvPicPr>
          <p:cNvPr id="13322" name="Picture 2" descr="http://www.dogblogpedia.com/wp-content/uploads/2011/06/walking-dog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362200"/>
            <a:ext cx="1338263" cy="1593850"/>
          </a:xfrm>
          <a:noFill/>
        </p:spPr>
      </p:pic>
    </p:spTree>
    <p:extLst>
      <p:ext uri="{BB962C8B-B14F-4D97-AF65-F5344CB8AC3E}">
        <p14:creationId xmlns:p14="http://schemas.microsoft.com/office/powerpoint/2010/main" val="9912363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371850" y="2262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828800" y="4495800"/>
            <a:ext cx="548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If you </a:t>
            </a:r>
            <a:r>
              <a:rPr lang="en-US" sz="2000" b="1" dirty="0">
                <a:solidFill>
                  <a:srgbClr val="FF0000"/>
                </a:solidFill>
                <a:latin typeface="Century Schoolbook" pitchFamily="18" charset="0"/>
              </a:rPr>
              <a:t>walk the dog for 40 minutes, </a:t>
            </a:r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you will burn</a:t>
            </a:r>
            <a:r>
              <a:rPr lang="en-US" sz="2000" b="1" dirty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approximately </a:t>
            </a:r>
            <a:r>
              <a:rPr lang="en-US" sz="2000" b="1" dirty="0">
                <a:solidFill>
                  <a:srgbClr val="FF0000"/>
                </a:solidFill>
                <a:latin typeface="Century Schoolbook" pitchFamily="18" charset="0"/>
              </a:rPr>
              <a:t>210 calories.</a:t>
            </a:r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*</a:t>
            </a:r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90488" y="5849938"/>
            <a:ext cx="91440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713" y="10800"/>
                </a:moveTo>
                <a:cubicBezTo>
                  <a:pt x="3713" y="14714"/>
                  <a:pt x="6886" y="17887"/>
                  <a:pt x="10800" y="17887"/>
                </a:cubicBezTo>
                <a:cubicBezTo>
                  <a:pt x="14714" y="17887"/>
                  <a:pt x="17887" y="14714"/>
                  <a:pt x="17887" y="10800"/>
                </a:cubicBezTo>
                <a:cubicBezTo>
                  <a:pt x="17887" y="6886"/>
                  <a:pt x="14714" y="3713"/>
                  <a:pt x="10800" y="3713"/>
                </a:cubicBezTo>
                <a:cubicBezTo>
                  <a:pt x="6886" y="3713"/>
                  <a:pt x="3713" y="6886"/>
                  <a:pt x="3713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138238" y="738188"/>
            <a:ext cx="7005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itchFamily="18" charset="0"/>
              </a:rPr>
              <a:t>Calories In = Calories Out</a:t>
            </a:r>
          </a:p>
        </p:txBody>
      </p:sp>
      <p:pic>
        <p:nvPicPr>
          <p:cNvPr id="14342" name="Picture 2" descr="http://www.dogblogpedia.com/wp-content/uploads/2011/06/walking-do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676400"/>
            <a:ext cx="2103438" cy="2505075"/>
          </a:xfrm>
          <a:noFill/>
        </p:spPr>
      </p:pic>
    </p:spTree>
    <p:extLst>
      <p:ext uri="{BB962C8B-B14F-4D97-AF65-F5344CB8AC3E}">
        <p14:creationId xmlns:p14="http://schemas.microsoft.com/office/powerpoint/2010/main" val="181884559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PIZZA</a:t>
            </a:r>
            <a:endParaRPr lang="en-US" dirty="0"/>
          </a:p>
        </p:txBody>
      </p:sp>
      <p:sp>
        <p:nvSpPr>
          <p:cNvPr id="15363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eaLnBrk="1" hangingPunct="1"/>
            <a:r>
              <a:rPr lang="en-US" smtClean="0"/>
              <a:t>500 calories</a:t>
            </a:r>
          </a:p>
        </p:txBody>
      </p:sp>
      <p:sp>
        <p:nvSpPr>
          <p:cNvPr id="15364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eaLnBrk="1" hangingPunct="1"/>
            <a:r>
              <a:rPr lang="en-US" smtClean="0"/>
              <a:t>850 calories</a:t>
            </a:r>
          </a:p>
        </p:txBody>
      </p:sp>
      <p:pic>
        <p:nvPicPr>
          <p:cNvPr id="1536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276600"/>
            <a:ext cx="2619375" cy="2606675"/>
          </a:xfrm>
        </p:spPr>
      </p:pic>
      <p:pic>
        <p:nvPicPr>
          <p:cNvPr id="1536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048000"/>
            <a:ext cx="2895600" cy="2881313"/>
          </a:xfrm>
        </p:spPr>
      </p:pic>
    </p:spTree>
    <p:extLst>
      <p:ext uri="{BB962C8B-B14F-4D97-AF65-F5344CB8AC3E}">
        <p14:creationId xmlns:p14="http://schemas.microsoft.com/office/powerpoint/2010/main" val="32529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347</TotalTime>
  <Words>862</Words>
  <Application>Microsoft Office PowerPoint</Application>
  <PresentationFormat>On-screen Show (4:3)</PresentationFormat>
  <Paragraphs>224</Paragraphs>
  <Slides>43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Century Schoolbook</vt:lpstr>
      <vt:lpstr>Constantia</vt:lpstr>
      <vt:lpstr>Times New Roman</vt:lpstr>
      <vt:lpstr>Wingdings 2</vt:lpstr>
      <vt:lpstr>Paper</vt:lpstr>
      <vt:lpstr>Managing Weight  and  Eating Behaviors</vt:lpstr>
      <vt:lpstr>Vocabulary Words</vt:lpstr>
      <vt:lpstr>Calorie connection</vt:lpstr>
      <vt:lpstr>Portion  Distortion</vt:lpstr>
      <vt:lpstr>PowerPoint Presentation</vt:lpstr>
      <vt:lpstr>bagel</vt:lpstr>
      <vt:lpstr>PowerPoint Presentation</vt:lpstr>
      <vt:lpstr>PowerPoint Presentation</vt:lpstr>
      <vt:lpstr>PIZZA</vt:lpstr>
      <vt:lpstr>PowerPoint Presentation</vt:lpstr>
      <vt:lpstr>Cup of coffee</vt:lpstr>
      <vt:lpstr>PowerPoint Presentation</vt:lpstr>
      <vt:lpstr>PowerPoint Presentation</vt:lpstr>
      <vt:lpstr>Movie Popcorn</vt:lpstr>
      <vt:lpstr>PowerPoint Presentation</vt:lpstr>
      <vt:lpstr>cheeseburgers</vt:lpstr>
      <vt:lpstr>PowerPoint Presentation</vt:lpstr>
      <vt:lpstr>soda</vt:lpstr>
      <vt:lpstr>PowerPoint Presentation</vt:lpstr>
      <vt:lpstr>Soda</vt:lpstr>
      <vt:lpstr>French fries</vt:lpstr>
      <vt:lpstr>PowerPoint Presentation</vt:lpstr>
      <vt:lpstr>PowerPoint Presentation</vt:lpstr>
      <vt:lpstr>Blueberry muffin</vt:lpstr>
      <vt:lpstr>PowerPoint Presentation</vt:lpstr>
      <vt:lpstr>PowerPoint Presentation</vt:lpstr>
      <vt:lpstr>cookie</vt:lpstr>
      <vt:lpstr>PowerPoint Presentation</vt:lpstr>
      <vt:lpstr>JUST 100 EXTRA CALORIES PER DAY CAN LEAD TO A WEIGHT GAIN OF 10 POUNDS PER YEAR.</vt:lpstr>
      <vt:lpstr>What does that look like?</vt:lpstr>
      <vt:lpstr>PowerPoint Presentation</vt:lpstr>
      <vt:lpstr>PowerPoint Presentation</vt:lpstr>
      <vt:lpstr>PowerPoint Presentation</vt:lpstr>
      <vt:lpstr>Maintaining a Healthy Weight</vt:lpstr>
      <vt:lpstr>Healthful Ways to Lose /Gain Weight </vt:lpstr>
      <vt:lpstr>Benefits of Physical Activity </vt:lpstr>
      <vt:lpstr>Calories Burned During Exercise</vt:lpstr>
      <vt:lpstr>Body Image and Eating Disorders </vt:lpstr>
      <vt:lpstr>Lifelong Nutrition</vt:lpstr>
      <vt:lpstr>Vegetarian Diets</vt:lpstr>
      <vt:lpstr>Common Health Conditions and Food</vt:lpstr>
      <vt:lpstr>Performance Enhancers</vt:lpstr>
      <vt:lpstr>Using Supplements'</vt:lpstr>
    </vt:vector>
  </TitlesOfParts>
  <Company>Milwaukee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Weight and Eating Behaviors</dc:title>
  <dc:creator>MPS</dc:creator>
  <cp:lastModifiedBy>Poltrock, David</cp:lastModifiedBy>
  <cp:revision>23</cp:revision>
  <dcterms:created xsi:type="dcterms:W3CDTF">2013-02-04T20:29:48Z</dcterms:created>
  <dcterms:modified xsi:type="dcterms:W3CDTF">2015-10-15T15:40:10Z</dcterms:modified>
</cp:coreProperties>
</file>